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7FFFD02E_768D3D65.xml" ContentType="application/vnd.ms-powerpoint.comments+xml"/>
  <Override PartName="/ppt/comments/modernComment_7FFFD02C_ABFE910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147471360" r:id="rId5"/>
    <p:sldId id="2147471402" r:id="rId6"/>
    <p:sldId id="2147471406" r:id="rId7"/>
    <p:sldId id="214747140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F2A307-9787-9A20-388C-375045767815}" name="Luigi Serio Jr" initials="LS" userId="S::luigis@we-worldwide.com::b137cb19-5d6d-4bb1-8ec7-b3a52eec0658" providerId="AD"/>
  <p188:author id="{7AA09193-7615-6118-E6D1-7DC5A5EE01F8}" name="Kevin Noschese" initials="KN" userId="S::knoschese@we-worldwide.com::b789a78f-aec4-4c9b-85b2-b3f5511ba873" providerId="AD"/>
  <p188:author id="{279666AD-9132-49D5-3BA2-B99854551B33}" name="Ian Kimmich" initials="IK" userId="S::ikimmich@we-worldwide.com::3bf576a0-1668-49a6-aed8-9d9c528add6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9FF"/>
    <a:srgbClr val="CCE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5AFAE-A68C-5014-22C4-FD76061F1161}" v="1" dt="2024-04-01T21:48:32.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comments/modernComment_7FFFD02C_ABFE910B.xml><?xml version="1.0" encoding="utf-8"?>
<p188:cmLst xmlns:a="http://schemas.openxmlformats.org/drawingml/2006/main" xmlns:r="http://schemas.openxmlformats.org/officeDocument/2006/relationships" xmlns:p188="http://schemas.microsoft.com/office/powerpoint/2018/8/main">
  <p188:cm id="{1982C5FD-9CC0-4964-9B3E-22770CEA6724}" authorId="{FFF2A307-9787-9A20-388C-375045767815}" status="resolved" created="2024-01-18T18:28:08.077" complete="100000">
    <ac:txMkLst xmlns:ac="http://schemas.microsoft.com/office/drawing/2013/main/command">
      <pc:docMk xmlns:pc="http://schemas.microsoft.com/office/powerpoint/2013/main/command"/>
      <pc:sldMk xmlns:pc="http://schemas.microsoft.com/office/powerpoint/2013/main/command" cId="2885587211" sldId="2147471404"/>
      <ac:spMk id="4" creationId="{4CB3DBE7-109C-C955-F6EF-0FA0B6FF9F5B}"/>
      <ac:txMk cp="204" len="2">
        <ac:context len="297" hash="1885527177"/>
      </ac:txMk>
    </ac:txMkLst>
    <p188:pos x="4754509" y="976709"/>
    <p188:txBody>
      <a:bodyPr/>
      <a:lstStyle/>
      <a:p>
        <a:r>
          <a:rPr lang="en-US"/>
          <a:t>[@Kevin Noschese] Spell out? This is the first time I recall seeing this acronym. </a:t>
        </a:r>
      </a:p>
    </p188:txBody>
  </p188:cm>
</p188:cmLst>
</file>

<file path=ppt/comments/modernComment_7FFFD02E_768D3D65.xml><?xml version="1.0" encoding="utf-8"?>
<p188:cmLst xmlns:a="http://schemas.openxmlformats.org/drawingml/2006/main" xmlns:r="http://schemas.openxmlformats.org/officeDocument/2006/relationships" xmlns:p188="http://schemas.microsoft.com/office/powerpoint/2018/8/main">
  <p188:cm id="{53AD4B54-E264-4DDE-A3F7-15C587422E5B}" authorId="{FFF2A307-9787-9A20-388C-375045767815}" status="resolved" created="2024-01-18T18:27:06.338" complete="100000">
    <ac:txMkLst xmlns:ac="http://schemas.microsoft.com/office/drawing/2013/main/command">
      <pc:docMk xmlns:pc="http://schemas.microsoft.com/office/powerpoint/2013/main/command"/>
      <pc:sldMk xmlns:pc="http://schemas.microsoft.com/office/powerpoint/2013/main/command" cId="1988967781" sldId="2147471406"/>
      <ac:spMk id="22" creationId="{9FB28755-E2A5-55AE-BC63-912067051D7E}"/>
      <ac:txMk cp="109" len="79">
        <ac:context len="266" hash="1651404738"/>
      </ac:txMk>
    </ac:txMkLst>
    <p188:pos x="3438095" y="1242690"/>
    <p188:txBody>
      <a:bodyPr/>
      <a:lstStyle/>
      <a:p>
        <a:r>
          <a:rPr lang="en-US"/>
          <a:t>This bullet doesn't read correctly.  I'm not sure what's trying to be said, so I can't offer a fix.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D267E-AA0B-48BF-8796-D3D31B73890F}"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B5BF3-FE7B-4FFF-9F2E-3D9B11CDB268}" type="slidenum">
              <a:rPr lang="en-US" smtClean="0"/>
              <a:t>‹#›</a:t>
            </a:fld>
            <a:endParaRPr lang="en-US"/>
          </a:p>
        </p:txBody>
      </p:sp>
    </p:spTree>
    <p:extLst>
      <p:ext uri="{BB962C8B-B14F-4D97-AF65-F5344CB8AC3E}">
        <p14:creationId xmlns:p14="http://schemas.microsoft.com/office/powerpoint/2010/main" val="197971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859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FD99-E0A1-9D5D-FC73-A1D7B2B936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154E8C-D94A-29D7-A4EF-61B534BE0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C9B7C3-51DD-621E-A379-82AAA47795F0}"/>
              </a:ext>
            </a:extLst>
          </p:cNvPr>
          <p:cNvSpPr>
            <a:spLocks noGrp="1"/>
          </p:cNvSpPr>
          <p:nvPr>
            <p:ph type="dt" sz="half" idx="10"/>
          </p:nvPr>
        </p:nvSpPr>
        <p:spPr/>
        <p:txBody>
          <a:bodyPr/>
          <a:lstStyle/>
          <a:p>
            <a:fld id="{9414A87E-D2BF-4DFF-9343-0CA3180B341F}" type="datetimeFigureOut">
              <a:rPr lang="en-US" smtClean="0"/>
              <a:t>4/1/2024</a:t>
            </a:fld>
            <a:endParaRPr lang="en-US"/>
          </a:p>
        </p:txBody>
      </p:sp>
      <p:sp>
        <p:nvSpPr>
          <p:cNvPr id="5" name="Footer Placeholder 4">
            <a:extLst>
              <a:ext uri="{FF2B5EF4-FFF2-40B4-BE49-F238E27FC236}">
                <a16:creationId xmlns:a16="http://schemas.microsoft.com/office/drawing/2014/main" id="{85EE8D1A-6175-7819-F219-FC12EEF07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9C101-9E01-01F4-A43F-6F3494871896}"/>
              </a:ext>
            </a:extLst>
          </p:cNvPr>
          <p:cNvSpPr>
            <a:spLocks noGrp="1"/>
          </p:cNvSpPr>
          <p:nvPr>
            <p:ph type="sldNum" sz="quarter" idx="12"/>
          </p:nvPr>
        </p:nvSpPr>
        <p:spPr/>
        <p:txBody>
          <a:bodyPr/>
          <a:lstStyle/>
          <a:p>
            <a:fld id="{8A470FE4-3E6E-45A7-A6A8-F79EA5DE9800}" type="slidenum">
              <a:rPr lang="en-US" smtClean="0"/>
              <a:t>‹#›</a:t>
            </a:fld>
            <a:endParaRPr lang="en-US"/>
          </a:p>
        </p:txBody>
      </p:sp>
    </p:spTree>
    <p:extLst>
      <p:ext uri="{BB962C8B-B14F-4D97-AF65-F5344CB8AC3E}">
        <p14:creationId xmlns:p14="http://schemas.microsoft.com/office/powerpoint/2010/main" val="308937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B3A7-AF2C-2493-63EB-DAF986713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DCC3C-25EA-94F1-8561-AE28534A4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C3D9C-3763-9AAB-FEE2-7904C3B34097}"/>
              </a:ext>
            </a:extLst>
          </p:cNvPr>
          <p:cNvSpPr>
            <a:spLocks noGrp="1"/>
          </p:cNvSpPr>
          <p:nvPr>
            <p:ph type="dt" sz="half" idx="10"/>
          </p:nvPr>
        </p:nvSpPr>
        <p:spPr/>
        <p:txBody>
          <a:bodyPr/>
          <a:lstStyle/>
          <a:p>
            <a:fld id="{9414A87E-D2BF-4DFF-9343-0CA3180B341F}" type="datetimeFigureOut">
              <a:rPr lang="en-US" smtClean="0"/>
              <a:t>4/1/2024</a:t>
            </a:fld>
            <a:endParaRPr lang="en-US"/>
          </a:p>
        </p:txBody>
      </p:sp>
      <p:sp>
        <p:nvSpPr>
          <p:cNvPr id="5" name="Footer Placeholder 4">
            <a:extLst>
              <a:ext uri="{FF2B5EF4-FFF2-40B4-BE49-F238E27FC236}">
                <a16:creationId xmlns:a16="http://schemas.microsoft.com/office/drawing/2014/main" id="{34AEC700-91D6-A9DF-4985-AB638DB04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1CB7E-1ECE-BAAD-09D4-16C0AA17D0AC}"/>
              </a:ext>
            </a:extLst>
          </p:cNvPr>
          <p:cNvSpPr>
            <a:spLocks noGrp="1"/>
          </p:cNvSpPr>
          <p:nvPr>
            <p:ph type="sldNum" sz="quarter" idx="12"/>
          </p:nvPr>
        </p:nvSpPr>
        <p:spPr/>
        <p:txBody>
          <a:bodyPr/>
          <a:lstStyle/>
          <a:p>
            <a:fld id="{8A470FE4-3E6E-45A7-A6A8-F79EA5DE9800}" type="slidenum">
              <a:rPr lang="en-US" smtClean="0"/>
              <a:t>‹#›</a:t>
            </a:fld>
            <a:endParaRPr lang="en-US"/>
          </a:p>
        </p:txBody>
      </p:sp>
    </p:spTree>
    <p:extLst>
      <p:ext uri="{BB962C8B-B14F-4D97-AF65-F5344CB8AC3E}">
        <p14:creationId xmlns:p14="http://schemas.microsoft.com/office/powerpoint/2010/main" val="410610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9CB831-C501-9F3A-1254-033D13E48D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733AC-8986-9467-0C2D-D89714D945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99A25-1D2B-2FC5-40B0-4812232A5735}"/>
              </a:ext>
            </a:extLst>
          </p:cNvPr>
          <p:cNvSpPr>
            <a:spLocks noGrp="1"/>
          </p:cNvSpPr>
          <p:nvPr>
            <p:ph type="dt" sz="half" idx="10"/>
          </p:nvPr>
        </p:nvSpPr>
        <p:spPr/>
        <p:txBody>
          <a:bodyPr/>
          <a:lstStyle/>
          <a:p>
            <a:fld id="{9414A87E-D2BF-4DFF-9343-0CA3180B341F}" type="datetimeFigureOut">
              <a:rPr lang="en-US" smtClean="0"/>
              <a:t>4/1/2024</a:t>
            </a:fld>
            <a:endParaRPr lang="en-US"/>
          </a:p>
        </p:txBody>
      </p:sp>
      <p:sp>
        <p:nvSpPr>
          <p:cNvPr id="5" name="Footer Placeholder 4">
            <a:extLst>
              <a:ext uri="{FF2B5EF4-FFF2-40B4-BE49-F238E27FC236}">
                <a16:creationId xmlns:a16="http://schemas.microsoft.com/office/drawing/2014/main" id="{49CC899C-F1E6-AB0D-91DC-758346456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261A5-C73B-876F-F089-77040741CF8F}"/>
              </a:ext>
            </a:extLst>
          </p:cNvPr>
          <p:cNvSpPr>
            <a:spLocks noGrp="1"/>
          </p:cNvSpPr>
          <p:nvPr>
            <p:ph type="sldNum" sz="quarter" idx="12"/>
          </p:nvPr>
        </p:nvSpPr>
        <p:spPr/>
        <p:txBody>
          <a:bodyPr/>
          <a:lstStyle/>
          <a:p>
            <a:fld id="{8A470FE4-3E6E-45A7-A6A8-F79EA5DE9800}" type="slidenum">
              <a:rPr lang="en-US" smtClean="0"/>
              <a:t>‹#›</a:t>
            </a:fld>
            <a:endParaRPr lang="en-US"/>
          </a:p>
        </p:txBody>
      </p:sp>
    </p:spTree>
    <p:extLst>
      <p:ext uri="{BB962C8B-B14F-4D97-AF65-F5344CB8AC3E}">
        <p14:creationId xmlns:p14="http://schemas.microsoft.com/office/powerpoint/2010/main" val="293628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D5B09-C0E1-AE63-CBDB-1CA8A964EDEB}"/>
              </a:ext>
            </a:extLst>
          </p:cNvPr>
          <p:cNvSpPr/>
          <p:nvPr userDrawn="1"/>
        </p:nvSpPr>
        <p:spPr>
          <a:xfrm>
            <a:off x="365757" y="0"/>
            <a:ext cx="11455149" cy="5873859"/>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55850" y="0"/>
            <a:ext cx="11455149" cy="3331779"/>
          </a:xfrm>
          <a:solidFill>
            <a:schemeClr val="bg1">
              <a:lumMod val="85000"/>
            </a:schemeClr>
          </a:solidFill>
        </p:spPr>
        <p:txBody>
          <a:bodyPr anchor="ctr" anchorCtr="0"/>
          <a:lstStyle>
            <a:lvl1pPr algn="ctr">
              <a:defRPr/>
            </a:lvl1pPr>
          </a:lstStyle>
          <a:p>
            <a:endParaRPr lang="en-US"/>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4" name="Text Placeholder 23">
            <a:extLst>
              <a:ext uri="{FF2B5EF4-FFF2-40B4-BE49-F238E27FC236}">
                <a16:creationId xmlns:a16="http://schemas.microsoft.com/office/drawing/2014/main" id="{4083ECB2-6CF7-7775-8D82-870DAEB5B5C2}"/>
              </a:ext>
            </a:extLst>
          </p:cNvPr>
          <p:cNvSpPr>
            <a:spLocks noGrp="1"/>
          </p:cNvSpPr>
          <p:nvPr>
            <p:ph type="body" sz="quarter" idx="12"/>
          </p:nvPr>
        </p:nvSpPr>
        <p:spPr>
          <a:xfrm>
            <a:off x="6264167" y="3523025"/>
            <a:ext cx="5318234" cy="220511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3">
            <a:extLst>
              <a:ext uri="{FF2B5EF4-FFF2-40B4-BE49-F238E27FC236}">
                <a16:creationId xmlns:a16="http://schemas.microsoft.com/office/drawing/2014/main" id="{078EA4E8-07A9-C02D-45C9-40B8D6756B22}"/>
              </a:ext>
            </a:extLst>
          </p:cNvPr>
          <p:cNvSpPr>
            <a:spLocks noGrp="1"/>
          </p:cNvSpPr>
          <p:nvPr>
            <p:ph type="body" sz="quarter" idx="13"/>
          </p:nvPr>
        </p:nvSpPr>
        <p:spPr>
          <a:xfrm>
            <a:off x="704194" y="3523025"/>
            <a:ext cx="5318234" cy="220511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3DE2F38-2D6A-635F-4E9E-552687B43E9D}"/>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Title 1">
            <a:extLst>
              <a:ext uri="{FF2B5EF4-FFF2-40B4-BE49-F238E27FC236}">
                <a16:creationId xmlns:a16="http://schemas.microsoft.com/office/drawing/2014/main" id="{5469D7EE-CB80-EDBD-FC87-5098AA8821A4}"/>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16" name="Picture 15" descr="Microsoft logo">
            <a:extLst>
              <a:ext uri="{FF2B5EF4-FFF2-40B4-BE49-F238E27FC236}">
                <a16:creationId xmlns:a16="http://schemas.microsoft.com/office/drawing/2014/main" id="{FD4E60A4-12E1-85BD-DC61-3D1A94E78A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7" name="Title 1">
            <a:extLst>
              <a:ext uri="{FF2B5EF4-FFF2-40B4-BE49-F238E27FC236}">
                <a16:creationId xmlns:a16="http://schemas.microsoft.com/office/drawing/2014/main" id="{92FEF739-DC49-765F-5ABB-81BD24A61C0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536F2CA3-595B-5B12-B393-C03514CB5DEA}"/>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5116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930FC4-18C5-5930-BBD8-8E89349090BE}"/>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Title 1">
            <a:extLst>
              <a:ext uri="{FF2B5EF4-FFF2-40B4-BE49-F238E27FC236}">
                <a16:creationId xmlns:a16="http://schemas.microsoft.com/office/drawing/2014/main" id="{2F3A400C-9268-09A6-1B71-15290DA091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11" name="Rectangle 10">
            <a:extLst>
              <a:ext uri="{FF2B5EF4-FFF2-40B4-BE49-F238E27FC236}">
                <a16:creationId xmlns:a16="http://schemas.microsoft.com/office/drawing/2014/main" id="{2C343651-33C3-E4F8-91BD-E4EC6D038B58}"/>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2" name="Picture 11" descr="Microsoft logo">
            <a:extLst>
              <a:ext uri="{FF2B5EF4-FFF2-40B4-BE49-F238E27FC236}">
                <a16:creationId xmlns:a16="http://schemas.microsoft.com/office/drawing/2014/main" id="{9965CAF0-11A9-88FA-9369-9CED8B53C0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8" name="Title 1">
            <a:extLst>
              <a:ext uri="{FF2B5EF4-FFF2-40B4-BE49-F238E27FC236}">
                <a16:creationId xmlns:a16="http://schemas.microsoft.com/office/drawing/2014/main" id="{1D4F6E00-90A3-0DAC-C422-45A53E3CA1B4}"/>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9" name="Straight Connector 18">
            <a:extLst>
              <a:ext uri="{FF2B5EF4-FFF2-40B4-BE49-F238E27FC236}">
                <a16:creationId xmlns:a16="http://schemas.microsoft.com/office/drawing/2014/main" id="{CF06C741-4B54-FBDA-444E-468743925760}"/>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8" name="Rectangle 7" descr="Gray bar">
            <a:extLst>
              <a:ext uri="{FF2B5EF4-FFF2-40B4-BE49-F238E27FC236}">
                <a16:creationId xmlns:a16="http://schemas.microsoft.com/office/drawing/2014/main" id="{31379966-D364-95EC-88AD-57E5176BA8CA}"/>
              </a:ext>
            </a:extLst>
          </p:cNvPr>
          <p:cNvSpPr/>
          <p:nvPr userDrawn="1"/>
        </p:nvSpPr>
        <p:spPr>
          <a:xfrm>
            <a:off x="882205" y="2277462"/>
            <a:ext cx="2216324" cy="87824"/>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9" name="Rectangle 8" descr="Gray bar">
            <a:extLst>
              <a:ext uri="{FF2B5EF4-FFF2-40B4-BE49-F238E27FC236}">
                <a16:creationId xmlns:a16="http://schemas.microsoft.com/office/drawing/2014/main" id="{0BA8C457-DF8E-8918-6544-A1282B32747D}"/>
              </a:ext>
            </a:extLst>
          </p:cNvPr>
          <p:cNvSpPr/>
          <p:nvPr userDrawn="1"/>
        </p:nvSpPr>
        <p:spPr>
          <a:xfrm>
            <a:off x="4606135" y="2277462"/>
            <a:ext cx="2216324" cy="8782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10" name="Rectangle 9" descr="Gray bar">
            <a:extLst>
              <a:ext uri="{FF2B5EF4-FFF2-40B4-BE49-F238E27FC236}">
                <a16:creationId xmlns:a16="http://schemas.microsoft.com/office/drawing/2014/main" id="{A8C1A11A-D6CC-C225-D65E-258EAC80FE28}"/>
              </a:ext>
            </a:extLst>
          </p:cNvPr>
          <p:cNvSpPr/>
          <p:nvPr userDrawn="1"/>
        </p:nvSpPr>
        <p:spPr>
          <a:xfrm>
            <a:off x="8330066" y="2277462"/>
            <a:ext cx="2216324" cy="87824"/>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32" name="Text Placeholder 3">
            <a:extLst>
              <a:ext uri="{FF2B5EF4-FFF2-40B4-BE49-F238E27FC236}">
                <a16:creationId xmlns:a16="http://schemas.microsoft.com/office/drawing/2014/main" id="{18B7DAA5-6537-59F7-F202-1C52D949F3C4}"/>
              </a:ext>
            </a:extLst>
          </p:cNvPr>
          <p:cNvSpPr>
            <a:spLocks noGrp="1"/>
          </p:cNvSpPr>
          <p:nvPr>
            <p:ph type="body" sz="quarter" idx="22"/>
          </p:nvPr>
        </p:nvSpPr>
        <p:spPr>
          <a:xfrm>
            <a:off x="4631480"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80F019D9-F49F-0B30-9C65-6A413E262DB9}"/>
              </a:ext>
            </a:extLst>
          </p:cNvPr>
          <p:cNvSpPr>
            <a:spLocks noGrp="1"/>
          </p:cNvSpPr>
          <p:nvPr>
            <p:ph type="body" sz="quarter" idx="23"/>
          </p:nvPr>
        </p:nvSpPr>
        <p:spPr>
          <a:xfrm>
            <a:off x="8317655"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4" name="Text Placeholder 13">
            <a:extLst>
              <a:ext uri="{FF2B5EF4-FFF2-40B4-BE49-F238E27FC236}">
                <a16:creationId xmlns:a16="http://schemas.microsoft.com/office/drawing/2014/main" id="{83E2833B-DEBF-9C6F-C148-BFFA8BD99189}"/>
              </a:ext>
            </a:extLst>
          </p:cNvPr>
          <p:cNvSpPr>
            <a:spLocks noGrp="1"/>
          </p:cNvSpPr>
          <p:nvPr>
            <p:ph type="body" sz="quarter" idx="24"/>
          </p:nvPr>
        </p:nvSpPr>
        <p:spPr>
          <a:xfrm>
            <a:off x="844550"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6" name="Text Placeholder 13">
            <a:extLst>
              <a:ext uri="{FF2B5EF4-FFF2-40B4-BE49-F238E27FC236}">
                <a16:creationId xmlns:a16="http://schemas.microsoft.com/office/drawing/2014/main" id="{BB1A64BA-E5B3-FA35-78F3-23AECE4FDB85}"/>
              </a:ext>
            </a:extLst>
          </p:cNvPr>
          <p:cNvSpPr>
            <a:spLocks noGrp="1"/>
          </p:cNvSpPr>
          <p:nvPr>
            <p:ph type="body" sz="quarter" idx="25"/>
          </p:nvPr>
        </p:nvSpPr>
        <p:spPr>
          <a:xfrm>
            <a:off x="4600122"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7" name="Text Placeholder 13">
            <a:extLst>
              <a:ext uri="{FF2B5EF4-FFF2-40B4-BE49-F238E27FC236}">
                <a16:creationId xmlns:a16="http://schemas.microsoft.com/office/drawing/2014/main" id="{0FD80CF3-C086-713D-0877-2956420D5D11}"/>
              </a:ext>
            </a:extLst>
          </p:cNvPr>
          <p:cNvSpPr>
            <a:spLocks noGrp="1"/>
          </p:cNvSpPr>
          <p:nvPr>
            <p:ph type="body" sz="quarter" idx="26"/>
          </p:nvPr>
        </p:nvSpPr>
        <p:spPr>
          <a:xfrm>
            <a:off x="8306707"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387210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98B9-A404-2C85-163F-39F0F1496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1AE231-9C32-4798-7EB9-21D55CABB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EF3FA-B432-EE11-7133-D49359822BFA}"/>
              </a:ext>
            </a:extLst>
          </p:cNvPr>
          <p:cNvSpPr>
            <a:spLocks noGrp="1"/>
          </p:cNvSpPr>
          <p:nvPr>
            <p:ph type="dt" sz="half" idx="10"/>
          </p:nvPr>
        </p:nvSpPr>
        <p:spPr/>
        <p:txBody>
          <a:bodyPr/>
          <a:lstStyle/>
          <a:p>
            <a:fld id="{9414A87E-D2BF-4DFF-9343-0CA3180B341F}" type="datetimeFigureOut">
              <a:rPr lang="en-US" smtClean="0"/>
              <a:t>4/1/2024</a:t>
            </a:fld>
            <a:endParaRPr lang="en-US"/>
          </a:p>
        </p:txBody>
      </p:sp>
      <p:sp>
        <p:nvSpPr>
          <p:cNvPr id="5" name="Footer Placeholder 4">
            <a:extLst>
              <a:ext uri="{FF2B5EF4-FFF2-40B4-BE49-F238E27FC236}">
                <a16:creationId xmlns:a16="http://schemas.microsoft.com/office/drawing/2014/main" id="{F3C9D92B-519C-A914-ADC4-62B7E2A80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8216A-F83D-D528-A445-F4193EA61646}"/>
              </a:ext>
            </a:extLst>
          </p:cNvPr>
          <p:cNvSpPr>
            <a:spLocks noGrp="1"/>
          </p:cNvSpPr>
          <p:nvPr>
            <p:ph type="sldNum" sz="quarter" idx="12"/>
          </p:nvPr>
        </p:nvSpPr>
        <p:spPr/>
        <p:txBody>
          <a:bodyPr/>
          <a:lstStyle/>
          <a:p>
            <a:fld id="{8A470FE4-3E6E-45A7-A6A8-F79EA5DE9800}" type="slidenum">
              <a:rPr lang="en-US" smtClean="0"/>
              <a:t>‹#›</a:t>
            </a:fld>
            <a:endParaRPr lang="en-US"/>
          </a:p>
        </p:txBody>
      </p:sp>
    </p:spTree>
    <p:extLst>
      <p:ext uri="{BB962C8B-B14F-4D97-AF65-F5344CB8AC3E}">
        <p14:creationId xmlns:p14="http://schemas.microsoft.com/office/powerpoint/2010/main" val="50791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320A-AE70-E616-9F3D-4242359647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89D568-76C5-EFAD-4F00-2756D1B461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046C72-E024-F857-E099-D199BB8324D9}"/>
              </a:ext>
            </a:extLst>
          </p:cNvPr>
          <p:cNvSpPr>
            <a:spLocks noGrp="1"/>
          </p:cNvSpPr>
          <p:nvPr>
            <p:ph type="dt" sz="half" idx="10"/>
          </p:nvPr>
        </p:nvSpPr>
        <p:spPr/>
        <p:txBody>
          <a:bodyPr/>
          <a:lstStyle/>
          <a:p>
            <a:fld id="{9414A87E-D2BF-4DFF-9343-0CA3180B341F}" type="datetimeFigureOut">
              <a:rPr lang="en-US" smtClean="0"/>
              <a:t>4/1/2024</a:t>
            </a:fld>
            <a:endParaRPr lang="en-US"/>
          </a:p>
        </p:txBody>
      </p:sp>
      <p:sp>
        <p:nvSpPr>
          <p:cNvPr id="5" name="Footer Placeholder 4">
            <a:extLst>
              <a:ext uri="{FF2B5EF4-FFF2-40B4-BE49-F238E27FC236}">
                <a16:creationId xmlns:a16="http://schemas.microsoft.com/office/drawing/2014/main" id="{311B1A60-D622-DBC1-7300-7B65B025C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A8D19-32B9-E527-E3A9-1DE170A179B7}"/>
              </a:ext>
            </a:extLst>
          </p:cNvPr>
          <p:cNvSpPr>
            <a:spLocks noGrp="1"/>
          </p:cNvSpPr>
          <p:nvPr>
            <p:ph type="sldNum" sz="quarter" idx="12"/>
          </p:nvPr>
        </p:nvSpPr>
        <p:spPr/>
        <p:txBody>
          <a:bodyPr/>
          <a:lstStyle/>
          <a:p>
            <a:fld id="{8A470FE4-3E6E-45A7-A6A8-F79EA5DE9800}" type="slidenum">
              <a:rPr lang="en-US" smtClean="0"/>
              <a:t>‹#›</a:t>
            </a:fld>
            <a:endParaRPr lang="en-US"/>
          </a:p>
        </p:txBody>
      </p:sp>
    </p:spTree>
    <p:extLst>
      <p:ext uri="{BB962C8B-B14F-4D97-AF65-F5344CB8AC3E}">
        <p14:creationId xmlns:p14="http://schemas.microsoft.com/office/powerpoint/2010/main" val="193194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4565-535C-34E4-5635-EA37991C86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A46F4-8A59-5596-6B33-501C46327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DB520E-FFDE-11F6-ABF9-DBB1043E7C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117F8A-13D1-B8D4-34B3-112212CC9EDF}"/>
              </a:ext>
            </a:extLst>
          </p:cNvPr>
          <p:cNvSpPr>
            <a:spLocks noGrp="1"/>
          </p:cNvSpPr>
          <p:nvPr>
            <p:ph type="dt" sz="half" idx="10"/>
          </p:nvPr>
        </p:nvSpPr>
        <p:spPr/>
        <p:txBody>
          <a:bodyPr/>
          <a:lstStyle/>
          <a:p>
            <a:fld id="{9414A87E-D2BF-4DFF-9343-0CA3180B341F}" type="datetimeFigureOut">
              <a:rPr lang="en-US" smtClean="0"/>
              <a:t>4/1/2024</a:t>
            </a:fld>
            <a:endParaRPr lang="en-US"/>
          </a:p>
        </p:txBody>
      </p:sp>
      <p:sp>
        <p:nvSpPr>
          <p:cNvPr id="6" name="Footer Placeholder 5">
            <a:extLst>
              <a:ext uri="{FF2B5EF4-FFF2-40B4-BE49-F238E27FC236}">
                <a16:creationId xmlns:a16="http://schemas.microsoft.com/office/drawing/2014/main" id="{5FEBB847-B539-B0AF-87FA-CFA33CC82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5B04A7-5022-DD3B-CDA5-612E1BE04AFF}"/>
              </a:ext>
            </a:extLst>
          </p:cNvPr>
          <p:cNvSpPr>
            <a:spLocks noGrp="1"/>
          </p:cNvSpPr>
          <p:nvPr>
            <p:ph type="sldNum" sz="quarter" idx="12"/>
          </p:nvPr>
        </p:nvSpPr>
        <p:spPr/>
        <p:txBody>
          <a:bodyPr/>
          <a:lstStyle/>
          <a:p>
            <a:fld id="{8A470FE4-3E6E-45A7-A6A8-F79EA5DE9800}" type="slidenum">
              <a:rPr lang="en-US" smtClean="0"/>
              <a:t>‹#›</a:t>
            </a:fld>
            <a:endParaRPr lang="en-US"/>
          </a:p>
        </p:txBody>
      </p:sp>
    </p:spTree>
    <p:extLst>
      <p:ext uri="{BB962C8B-B14F-4D97-AF65-F5344CB8AC3E}">
        <p14:creationId xmlns:p14="http://schemas.microsoft.com/office/powerpoint/2010/main" val="368340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D9403-D1F4-63B7-E264-B0028A87BD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1D83AF-6ADD-8FC9-5FD1-79906FB84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3D2D4-E0D2-D1C6-7448-F0275E91B4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003251-5E2E-0224-0EE8-D34818B9D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1C3356-CFAA-B693-E5EB-E2501C8390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DEA2AC-F49E-697E-C9EF-5B07D3C1B90E}"/>
              </a:ext>
            </a:extLst>
          </p:cNvPr>
          <p:cNvSpPr>
            <a:spLocks noGrp="1"/>
          </p:cNvSpPr>
          <p:nvPr>
            <p:ph type="dt" sz="half" idx="10"/>
          </p:nvPr>
        </p:nvSpPr>
        <p:spPr/>
        <p:txBody>
          <a:bodyPr/>
          <a:lstStyle/>
          <a:p>
            <a:fld id="{9414A87E-D2BF-4DFF-9343-0CA3180B341F}" type="datetimeFigureOut">
              <a:rPr lang="en-US" smtClean="0"/>
              <a:t>4/1/2024</a:t>
            </a:fld>
            <a:endParaRPr lang="en-US"/>
          </a:p>
        </p:txBody>
      </p:sp>
      <p:sp>
        <p:nvSpPr>
          <p:cNvPr id="8" name="Footer Placeholder 7">
            <a:extLst>
              <a:ext uri="{FF2B5EF4-FFF2-40B4-BE49-F238E27FC236}">
                <a16:creationId xmlns:a16="http://schemas.microsoft.com/office/drawing/2014/main" id="{F50F50C9-B70F-8F19-DA6A-AE4B249965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6ED3B0-F828-8DCF-CAA1-C5A2AB13D533}"/>
              </a:ext>
            </a:extLst>
          </p:cNvPr>
          <p:cNvSpPr>
            <a:spLocks noGrp="1"/>
          </p:cNvSpPr>
          <p:nvPr>
            <p:ph type="sldNum" sz="quarter" idx="12"/>
          </p:nvPr>
        </p:nvSpPr>
        <p:spPr/>
        <p:txBody>
          <a:bodyPr/>
          <a:lstStyle/>
          <a:p>
            <a:fld id="{8A470FE4-3E6E-45A7-A6A8-F79EA5DE9800}" type="slidenum">
              <a:rPr lang="en-US" smtClean="0"/>
              <a:t>‹#›</a:t>
            </a:fld>
            <a:endParaRPr lang="en-US"/>
          </a:p>
        </p:txBody>
      </p:sp>
    </p:spTree>
    <p:extLst>
      <p:ext uri="{BB962C8B-B14F-4D97-AF65-F5344CB8AC3E}">
        <p14:creationId xmlns:p14="http://schemas.microsoft.com/office/powerpoint/2010/main" val="132834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31CC-216A-8B5A-CAB6-323FC694A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CCACD8-B408-C644-CB05-E12C5ADDF112}"/>
              </a:ext>
            </a:extLst>
          </p:cNvPr>
          <p:cNvSpPr>
            <a:spLocks noGrp="1"/>
          </p:cNvSpPr>
          <p:nvPr>
            <p:ph type="dt" sz="half" idx="10"/>
          </p:nvPr>
        </p:nvSpPr>
        <p:spPr/>
        <p:txBody>
          <a:bodyPr/>
          <a:lstStyle/>
          <a:p>
            <a:fld id="{9414A87E-D2BF-4DFF-9343-0CA3180B341F}" type="datetimeFigureOut">
              <a:rPr lang="en-US" smtClean="0"/>
              <a:t>4/1/2024</a:t>
            </a:fld>
            <a:endParaRPr lang="en-US"/>
          </a:p>
        </p:txBody>
      </p:sp>
      <p:sp>
        <p:nvSpPr>
          <p:cNvPr id="4" name="Footer Placeholder 3">
            <a:extLst>
              <a:ext uri="{FF2B5EF4-FFF2-40B4-BE49-F238E27FC236}">
                <a16:creationId xmlns:a16="http://schemas.microsoft.com/office/drawing/2014/main" id="{474F19DA-7821-A3B3-A1D6-DFA815EE2D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4B375C-4339-8987-129F-407EB515EDBD}"/>
              </a:ext>
            </a:extLst>
          </p:cNvPr>
          <p:cNvSpPr>
            <a:spLocks noGrp="1"/>
          </p:cNvSpPr>
          <p:nvPr>
            <p:ph type="sldNum" sz="quarter" idx="12"/>
          </p:nvPr>
        </p:nvSpPr>
        <p:spPr/>
        <p:txBody>
          <a:bodyPr/>
          <a:lstStyle/>
          <a:p>
            <a:fld id="{8A470FE4-3E6E-45A7-A6A8-F79EA5DE9800}" type="slidenum">
              <a:rPr lang="en-US" smtClean="0"/>
              <a:t>‹#›</a:t>
            </a:fld>
            <a:endParaRPr lang="en-US"/>
          </a:p>
        </p:txBody>
      </p:sp>
    </p:spTree>
    <p:extLst>
      <p:ext uri="{BB962C8B-B14F-4D97-AF65-F5344CB8AC3E}">
        <p14:creationId xmlns:p14="http://schemas.microsoft.com/office/powerpoint/2010/main" val="167509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4CA571-FF09-A2A4-6438-DB2C7F4EEC33}"/>
              </a:ext>
            </a:extLst>
          </p:cNvPr>
          <p:cNvSpPr>
            <a:spLocks noGrp="1"/>
          </p:cNvSpPr>
          <p:nvPr>
            <p:ph type="dt" sz="half" idx="10"/>
          </p:nvPr>
        </p:nvSpPr>
        <p:spPr/>
        <p:txBody>
          <a:bodyPr/>
          <a:lstStyle/>
          <a:p>
            <a:fld id="{9414A87E-D2BF-4DFF-9343-0CA3180B341F}" type="datetimeFigureOut">
              <a:rPr lang="en-US" smtClean="0"/>
              <a:t>4/1/2024</a:t>
            </a:fld>
            <a:endParaRPr lang="en-US"/>
          </a:p>
        </p:txBody>
      </p:sp>
      <p:sp>
        <p:nvSpPr>
          <p:cNvPr id="3" name="Footer Placeholder 2">
            <a:extLst>
              <a:ext uri="{FF2B5EF4-FFF2-40B4-BE49-F238E27FC236}">
                <a16:creationId xmlns:a16="http://schemas.microsoft.com/office/drawing/2014/main" id="{62B94B1C-DD46-EFB6-7731-A849A4AFDE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73869E-9382-78E6-4727-B69C41370EDD}"/>
              </a:ext>
            </a:extLst>
          </p:cNvPr>
          <p:cNvSpPr>
            <a:spLocks noGrp="1"/>
          </p:cNvSpPr>
          <p:nvPr>
            <p:ph type="sldNum" sz="quarter" idx="12"/>
          </p:nvPr>
        </p:nvSpPr>
        <p:spPr/>
        <p:txBody>
          <a:bodyPr/>
          <a:lstStyle/>
          <a:p>
            <a:fld id="{8A470FE4-3E6E-45A7-A6A8-F79EA5DE9800}" type="slidenum">
              <a:rPr lang="en-US" smtClean="0"/>
              <a:t>‹#›</a:t>
            </a:fld>
            <a:endParaRPr lang="en-US"/>
          </a:p>
        </p:txBody>
      </p:sp>
    </p:spTree>
    <p:extLst>
      <p:ext uri="{BB962C8B-B14F-4D97-AF65-F5344CB8AC3E}">
        <p14:creationId xmlns:p14="http://schemas.microsoft.com/office/powerpoint/2010/main" val="124415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E507-D20E-DF7B-71C3-862F2B4E9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B53598-1258-3609-7670-4058962C0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68B4EA-8D9C-6D47-E287-0443794107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82B90-7805-512F-F1F7-D3A6FB94FEED}"/>
              </a:ext>
            </a:extLst>
          </p:cNvPr>
          <p:cNvSpPr>
            <a:spLocks noGrp="1"/>
          </p:cNvSpPr>
          <p:nvPr>
            <p:ph type="dt" sz="half" idx="10"/>
          </p:nvPr>
        </p:nvSpPr>
        <p:spPr/>
        <p:txBody>
          <a:bodyPr/>
          <a:lstStyle/>
          <a:p>
            <a:fld id="{9414A87E-D2BF-4DFF-9343-0CA3180B341F}" type="datetimeFigureOut">
              <a:rPr lang="en-US" smtClean="0"/>
              <a:t>4/1/2024</a:t>
            </a:fld>
            <a:endParaRPr lang="en-US"/>
          </a:p>
        </p:txBody>
      </p:sp>
      <p:sp>
        <p:nvSpPr>
          <p:cNvPr id="6" name="Footer Placeholder 5">
            <a:extLst>
              <a:ext uri="{FF2B5EF4-FFF2-40B4-BE49-F238E27FC236}">
                <a16:creationId xmlns:a16="http://schemas.microsoft.com/office/drawing/2014/main" id="{03A84E17-67CD-CAA0-40BE-1691DE5A6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10AB7-0931-5898-930B-F9B3F71182AC}"/>
              </a:ext>
            </a:extLst>
          </p:cNvPr>
          <p:cNvSpPr>
            <a:spLocks noGrp="1"/>
          </p:cNvSpPr>
          <p:nvPr>
            <p:ph type="sldNum" sz="quarter" idx="12"/>
          </p:nvPr>
        </p:nvSpPr>
        <p:spPr/>
        <p:txBody>
          <a:bodyPr/>
          <a:lstStyle/>
          <a:p>
            <a:fld id="{8A470FE4-3E6E-45A7-A6A8-F79EA5DE9800}" type="slidenum">
              <a:rPr lang="en-US" smtClean="0"/>
              <a:t>‹#›</a:t>
            </a:fld>
            <a:endParaRPr lang="en-US"/>
          </a:p>
        </p:txBody>
      </p:sp>
    </p:spTree>
    <p:extLst>
      <p:ext uri="{BB962C8B-B14F-4D97-AF65-F5344CB8AC3E}">
        <p14:creationId xmlns:p14="http://schemas.microsoft.com/office/powerpoint/2010/main" val="258970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7557-4351-9CCF-DCAA-EC53C9536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C9BB9-7C0C-2D11-8B06-AE910E8A1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9BFFE-69DD-1CD9-A7CF-2FBFE7697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A63031-B326-90BE-DDCF-F8AB19AD224E}"/>
              </a:ext>
            </a:extLst>
          </p:cNvPr>
          <p:cNvSpPr>
            <a:spLocks noGrp="1"/>
          </p:cNvSpPr>
          <p:nvPr>
            <p:ph type="dt" sz="half" idx="10"/>
          </p:nvPr>
        </p:nvSpPr>
        <p:spPr/>
        <p:txBody>
          <a:bodyPr/>
          <a:lstStyle/>
          <a:p>
            <a:fld id="{9414A87E-D2BF-4DFF-9343-0CA3180B341F}" type="datetimeFigureOut">
              <a:rPr lang="en-US" smtClean="0"/>
              <a:t>4/1/2024</a:t>
            </a:fld>
            <a:endParaRPr lang="en-US"/>
          </a:p>
        </p:txBody>
      </p:sp>
      <p:sp>
        <p:nvSpPr>
          <p:cNvPr id="6" name="Footer Placeholder 5">
            <a:extLst>
              <a:ext uri="{FF2B5EF4-FFF2-40B4-BE49-F238E27FC236}">
                <a16:creationId xmlns:a16="http://schemas.microsoft.com/office/drawing/2014/main" id="{33B437CF-FB27-12DD-F3B3-5D55C834F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8346D-A7CE-9B62-CCF8-57B1E17D0B1C}"/>
              </a:ext>
            </a:extLst>
          </p:cNvPr>
          <p:cNvSpPr>
            <a:spLocks noGrp="1"/>
          </p:cNvSpPr>
          <p:nvPr>
            <p:ph type="sldNum" sz="quarter" idx="12"/>
          </p:nvPr>
        </p:nvSpPr>
        <p:spPr/>
        <p:txBody>
          <a:bodyPr/>
          <a:lstStyle/>
          <a:p>
            <a:fld id="{8A470FE4-3E6E-45A7-A6A8-F79EA5DE9800}" type="slidenum">
              <a:rPr lang="en-US" smtClean="0"/>
              <a:t>‹#›</a:t>
            </a:fld>
            <a:endParaRPr lang="en-US"/>
          </a:p>
        </p:txBody>
      </p:sp>
    </p:spTree>
    <p:extLst>
      <p:ext uri="{BB962C8B-B14F-4D97-AF65-F5344CB8AC3E}">
        <p14:creationId xmlns:p14="http://schemas.microsoft.com/office/powerpoint/2010/main" val="451160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4D160-0FD2-8F74-7C38-CE46C5AFE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A46ECA-C966-BE3B-47DE-1C77D78F39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2FD3F-8367-AB31-0973-E8E3A64B1A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14A87E-D2BF-4DFF-9343-0CA3180B341F}" type="datetimeFigureOut">
              <a:rPr lang="en-US" smtClean="0"/>
              <a:t>4/1/2024</a:t>
            </a:fld>
            <a:endParaRPr lang="en-US"/>
          </a:p>
        </p:txBody>
      </p:sp>
      <p:sp>
        <p:nvSpPr>
          <p:cNvPr id="5" name="Footer Placeholder 4">
            <a:extLst>
              <a:ext uri="{FF2B5EF4-FFF2-40B4-BE49-F238E27FC236}">
                <a16:creationId xmlns:a16="http://schemas.microsoft.com/office/drawing/2014/main" id="{C6EA367C-8804-FA9E-344D-5CD0B3CE4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0CC77A-7D85-451E-08AD-2944A4324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470FE4-3E6E-45A7-A6A8-F79EA5DE9800}" type="slidenum">
              <a:rPr lang="en-US" smtClean="0"/>
              <a:t>‹#›</a:t>
            </a:fld>
            <a:endParaRPr lang="en-US"/>
          </a:p>
        </p:txBody>
      </p:sp>
    </p:spTree>
    <p:extLst>
      <p:ext uri="{BB962C8B-B14F-4D97-AF65-F5344CB8AC3E}">
        <p14:creationId xmlns:p14="http://schemas.microsoft.com/office/powerpoint/2010/main" val="326351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FFD02E_768D3D65.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7FFFD02C_ABFE910B.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Gray box">
            <a:extLst>
              <a:ext uri="{FF2B5EF4-FFF2-40B4-BE49-F238E27FC236}">
                <a16:creationId xmlns:a16="http://schemas.microsoft.com/office/drawing/2014/main" id="{F64854B1-F527-F5D8-1A38-8AFEC1703EAC}"/>
              </a:ext>
            </a:extLst>
          </p:cNvPr>
          <p:cNvSpPr/>
          <p:nvPr/>
        </p:nvSpPr>
        <p:spPr>
          <a:xfrm>
            <a:off x="-1" y="306898"/>
            <a:ext cx="11424713" cy="815579"/>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Title 2">
            <a:extLst>
              <a:ext uri="{FF2B5EF4-FFF2-40B4-BE49-F238E27FC236}">
                <a16:creationId xmlns:a16="http://schemas.microsoft.com/office/drawing/2014/main" id="{F7829962-3B5D-57BD-6EA6-F18C033C9B38}"/>
              </a:ext>
            </a:extLst>
          </p:cNvPr>
          <p:cNvSpPr>
            <a:spLocks noGrp="1"/>
          </p:cNvSpPr>
          <p:nvPr>
            <p:ph type="title"/>
          </p:nvPr>
        </p:nvSpPr>
        <p:spPr/>
        <p:txBody>
          <a:bodyPr>
            <a:normAutofit/>
          </a:bodyPr>
          <a:lstStyle/>
          <a:p>
            <a:r>
              <a:rPr lang="en-US" sz="3600">
                <a:latin typeface="Segoe UI Semibold"/>
                <a:cs typeface="Segoe UI Semibold"/>
              </a:rPr>
              <a:t>Safe Lab Practices</a:t>
            </a:r>
            <a:endParaRPr lang="en-US" sz="3600"/>
          </a:p>
        </p:txBody>
      </p:sp>
      <p:sp>
        <p:nvSpPr>
          <p:cNvPr id="4" name="Text Placeholder 3">
            <a:extLst>
              <a:ext uri="{FF2B5EF4-FFF2-40B4-BE49-F238E27FC236}">
                <a16:creationId xmlns:a16="http://schemas.microsoft.com/office/drawing/2014/main" id="{44DC4D44-49F0-787E-4B33-23128CB775A9}"/>
              </a:ext>
            </a:extLst>
          </p:cNvPr>
          <p:cNvSpPr>
            <a:spLocks noGrp="1"/>
          </p:cNvSpPr>
          <p:nvPr>
            <p:ph type="body" sz="quarter" idx="12"/>
          </p:nvPr>
        </p:nvSpPr>
        <p:spPr>
          <a:xfrm>
            <a:off x="538034" y="2085512"/>
            <a:ext cx="5318234" cy="2530778"/>
          </a:xfrm>
        </p:spPr>
        <p:txBody>
          <a:bodyPr>
            <a:noAutofit/>
          </a:bodyPr>
          <a:lstStyle/>
          <a:p>
            <a:pPr>
              <a:buSzPct val="100000"/>
              <a:buFont typeface="Arial"/>
              <a:buChar char="•"/>
            </a:pPr>
            <a:r>
              <a:rPr lang="en-US" sz="1600">
                <a:solidFill>
                  <a:srgbClr val="000000"/>
                </a:solidFill>
              </a:rPr>
              <a:t>A research laboratory is a complex environment.</a:t>
            </a:r>
          </a:p>
          <a:p>
            <a:pPr>
              <a:buSzPct val="100000"/>
              <a:buFont typeface="Arial"/>
              <a:buChar char="•"/>
            </a:pPr>
            <a:r>
              <a:rPr lang="en-US" sz="1600">
                <a:solidFill>
                  <a:srgbClr val="000000"/>
                </a:solidFill>
              </a:rPr>
              <a:t>Good laboratory practices are essential for laboratories to be safe places in which to work. </a:t>
            </a:r>
          </a:p>
          <a:p>
            <a:pPr>
              <a:buSzPct val="100000"/>
              <a:buFont typeface="Arial"/>
              <a:buChar char="•"/>
            </a:pPr>
            <a:r>
              <a:rPr lang="en-US" sz="1600">
                <a:solidFill>
                  <a:srgbClr val="000000"/>
                </a:solidFill>
              </a:rPr>
              <a:t>Engineering controls can limit exposure to hazards and PPE can protect a researcher’s body, but making sure </a:t>
            </a:r>
            <a:r>
              <a:rPr lang="en-US" sz="1600" b="1">
                <a:solidFill>
                  <a:srgbClr val="000000"/>
                </a:solidFill>
              </a:rPr>
              <a:t>your behavior </a:t>
            </a:r>
            <a:r>
              <a:rPr lang="en-US" sz="1600">
                <a:solidFill>
                  <a:srgbClr val="000000"/>
                </a:solidFill>
              </a:rPr>
              <a:t>doesn’t expose you or your colleagues to risks is important.</a:t>
            </a:r>
          </a:p>
          <a:p>
            <a:pPr>
              <a:buSzPct val="100000"/>
              <a:buFont typeface="Arial"/>
              <a:buChar char="•"/>
            </a:pPr>
            <a:r>
              <a:rPr lang="en-US" sz="1600">
                <a:solidFill>
                  <a:srgbClr val="000000"/>
                </a:solidFill>
              </a:rPr>
              <a:t>In the lab, everyone is responsible for safety.</a:t>
            </a:r>
          </a:p>
        </p:txBody>
      </p:sp>
      <p:sp>
        <p:nvSpPr>
          <p:cNvPr id="10" name="TextBox 9">
            <a:extLst>
              <a:ext uri="{FF2B5EF4-FFF2-40B4-BE49-F238E27FC236}">
                <a16:creationId xmlns:a16="http://schemas.microsoft.com/office/drawing/2014/main" id="{DA77BB6F-77A7-B114-6488-ADC57D20792D}"/>
              </a:ext>
            </a:extLst>
          </p:cNvPr>
          <p:cNvSpPr txBox="1"/>
          <p:nvPr/>
        </p:nvSpPr>
        <p:spPr>
          <a:xfrm>
            <a:off x="593331" y="1520813"/>
            <a:ext cx="4091683" cy="400110"/>
          </a:xfrm>
          <a:prstGeom prst="rect">
            <a:avLst/>
          </a:prstGeom>
          <a:noFill/>
        </p:spPr>
        <p:txBody>
          <a:bodyPr wrap="square">
            <a:spAutoFit/>
          </a:bodyPr>
          <a:lstStyle/>
          <a:p>
            <a:r>
              <a:rPr lang="en-US" sz="2000" b="1">
                <a:solidFill>
                  <a:srgbClr val="49C5B1"/>
                </a:solidFill>
                <a:latin typeface="Segoe UI" panose="020B0502040204020203" pitchFamily="34" charset="0"/>
                <a:cs typeface="Segoe UI" panose="020B0502040204020203" pitchFamily="34" charset="0"/>
                <a:sym typeface="Segoe UI Light"/>
              </a:rPr>
              <a:t>Understanding the environment</a:t>
            </a:r>
          </a:p>
        </p:txBody>
      </p:sp>
      <p:sp>
        <p:nvSpPr>
          <p:cNvPr id="11" name="TextBox 10">
            <a:extLst>
              <a:ext uri="{FF2B5EF4-FFF2-40B4-BE49-F238E27FC236}">
                <a16:creationId xmlns:a16="http://schemas.microsoft.com/office/drawing/2014/main" id="{B1F715D5-1904-4C4E-9E1F-10015C899F7B}"/>
              </a:ext>
            </a:extLst>
          </p:cNvPr>
          <p:cNvSpPr txBox="1"/>
          <p:nvPr/>
        </p:nvSpPr>
        <p:spPr>
          <a:xfrm>
            <a:off x="283029" y="0"/>
            <a:ext cx="1273628" cy="369332"/>
          </a:xfrm>
          <a:prstGeom prst="rect">
            <a:avLst/>
          </a:prstGeom>
          <a:noFill/>
        </p:spPr>
        <p:txBody>
          <a:bodyPr wrap="square" rtlCol="0">
            <a:spAutoFit/>
          </a:bodyPr>
          <a:lstStyle/>
          <a:p>
            <a:r>
              <a:rPr lang="en-US"/>
              <a:t>5 &gt; 4 slides</a:t>
            </a:r>
          </a:p>
        </p:txBody>
      </p:sp>
      <p:pic>
        <p:nvPicPr>
          <p:cNvPr id="2" name="Picture Placeholder 5">
            <a:extLst>
              <a:ext uri="{FF2B5EF4-FFF2-40B4-BE49-F238E27FC236}">
                <a16:creationId xmlns:a16="http://schemas.microsoft.com/office/drawing/2014/main" id="{83126860-08FE-2300-4058-217DFDA5FD26}"/>
              </a:ext>
            </a:extLst>
          </p:cNvPr>
          <p:cNvPicPr>
            <a:picLocks noChangeAspect="1"/>
          </p:cNvPicPr>
          <p:nvPr/>
        </p:nvPicPr>
        <p:blipFill rotWithShape="1">
          <a:blip r:embed="rId2">
            <a:extLst>
              <a:ext uri="{28A0092B-C50C-407E-A947-70E740481C1C}">
                <a14:useLocalDpi xmlns:a14="http://schemas.microsoft.com/office/drawing/2010/main" val="0"/>
              </a:ext>
            </a:extLst>
          </a:blip>
          <a:srcRect l="18858" r="4409"/>
          <a:stretch/>
        </p:blipFill>
        <p:spPr>
          <a:xfrm>
            <a:off x="6838121" y="1520813"/>
            <a:ext cx="4586591" cy="3905952"/>
          </a:xfrm>
          <a:prstGeom prst="rect">
            <a:avLst/>
          </a:prstGeom>
          <a:solidFill>
            <a:schemeClr val="bg1">
              <a:lumMod val="85000"/>
            </a:schemeClr>
          </a:solidFill>
        </p:spPr>
      </p:pic>
    </p:spTree>
    <p:extLst>
      <p:ext uri="{BB962C8B-B14F-4D97-AF65-F5344CB8AC3E}">
        <p14:creationId xmlns:p14="http://schemas.microsoft.com/office/powerpoint/2010/main" val="92627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536660D-07F2-6A21-5917-BCB3CBEF1148}"/>
              </a:ext>
            </a:extLst>
          </p:cNvPr>
          <p:cNvSpPr txBox="1">
            <a:spLocks/>
          </p:cNvSpPr>
          <p:nvPr/>
        </p:nvSpPr>
        <p:spPr>
          <a:xfrm>
            <a:off x="490591" y="1616038"/>
            <a:ext cx="5053012" cy="3986135"/>
          </a:xfrm>
          <a:prstGeom prst="rect">
            <a:avLst/>
          </a:prstGeom>
          <a:noFill/>
        </p:spPr>
        <p:txBody>
          <a:bodyPr vert="horz" lIns="91440" tIns="45720" rIns="91440" bIns="45720" rtlCol="0" anchor="ctr" anchorCtr="0">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600">
                <a:latin typeface="Segoe UI" panose="020B0502040204020203" pitchFamily="34" charset="0"/>
                <a:cs typeface="Segoe UI" panose="020B0502040204020203" pitchFamily="34" charset="0"/>
              </a:rPr>
              <a:t>Check for any unique signage posted outside the lab such as PPE requirements, specific area access, radiation present, or no pacemakers. </a:t>
            </a:r>
          </a:p>
          <a:p>
            <a:pPr algn="l"/>
            <a:r>
              <a:rPr lang="en-US" sz="1600">
                <a:latin typeface="Segoe UI" panose="020B0502040204020203" pitchFamily="34" charset="0"/>
                <a:cs typeface="Segoe UI" panose="020B0502040204020203" pitchFamily="34" charset="0"/>
              </a:rPr>
              <a:t>Familiarize yourself with the safety data sheet (SDS) for materials you are required to handle. Pay particular attention to the sections on handling and storage, exposure controls, and accidental release (spillage).</a:t>
            </a:r>
          </a:p>
          <a:p>
            <a:pPr algn="l"/>
            <a:r>
              <a:rPr lang="en-US" sz="1600">
                <a:latin typeface="Segoe UI" panose="020B0502040204020203" pitchFamily="34" charset="0"/>
                <a:cs typeface="Segoe UI" panose="020B0502040204020203" pitchFamily="34" charset="0"/>
              </a:rPr>
              <a:t>Know the location of safety and emergency equipment such as fire extinguishers, hand wash station, eye wash and safety shower, first-aid and spill response kits, fire alarm activation points, telephone, and emergency exits.</a:t>
            </a:r>
          </a:p>
        </p:txBody>
      </p:sp>
      <p:sp>
        <p:nvSpPr>
          <p:cNvPr id="5" name="Rectangle 4" descr="Gray box">
            <a:extLst>
              <a:ext uri="{FF2B5EF4-FFF2-40B4-BE49-F238E27FC236}">
                <a16:creationId xmlns:a16="http://schemas.microsoft.com/office/drawing/2014/main" id="{F64854B1-F527-F5D8-1A38-8AFEC1703EAC}"/>
              </a:ext>
            </a:extLst>
          </p:cNvPr>
          <p:cNvSpPr/>
          <p:nvPr/>
        </p:nvSpPr>
        <p:spPr>
          <a:xfrm>
            <a:off x="-1" y="306898"/>
            <a:ext cx="11424713" cy="815579"/>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Title 2">
            <a:extLst>
              <a:ext uri="{FF2B5EF4-FFF2-40B4-BE49-F238E27FC236}">
                <a16:creationId xmlns:a16="http://schemas.microsoft.com/office/drawing/2014/main" id="{F7829962-3B5D-57BD-6EA6-F18C033C9B38}"/>
              </a:ext>
            </a:extLst>
          </p:cNvPr>
          <p:cNvSpPr>
            <a:spLocks noGrp="1"/>
          </p:cNvSpPr>
          <p:nvPr>
            <p:ph type="title"/>
          </p:nvPr>
        </p:nvSpPr>
        <p:spPr/>
        <p:txBody>
          <a:bodyPr>
            <a:normAutofit/>
          </a:bodyPr>
          <a:lstStyle/>
          <a:p>
            <a:r>
              <a:rPr lang="en-US" sz="3600">
                <a:latin typeface="Segoe UI Semibold"/>
                <a:cs typeface="Segoe UI Semibold"/>
              </a:rPr>
              <a:t>Safe Lab Practices</a:t>
            </a:r>
            <a:endParaRPr lang="en-US" sz="3600"/>
          </a:p>
        </p:txBody>
      </p:sp>
      <p:sp>
        <p:nvSpPr>
          <p:cNvPr id="8" name="Title 1">
            <a:extLst>
              <a:ext uri="{FF2B5EF4-FFF2-40B4-BE49-F238E27FC236}">
                <a16:creationId xmlns:a16="http://schemas.microsoft.com/office/drawing/2014/main" id="{2109FF3F-AC8D-CA9D-401C-8B5B2C071914}"/>
              </a:ext>
            </a:extLst>
          </p:cNvPr>
          <p:cNvSpPr txBox="1">
            <a:spLocks/>
          </p:cNvSpPr>
          <p:nvPr/>
        </p:nvSpPr>
        <p:spPr>
          <a:xfrm>
            <a:off x="408142" y="1657476"/>
            <a:ext cx="5053012" cy="64816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10" name="TextBox 9">
            <a:extLst>
              <a:ext uri="{FF2B5EF4-FFF2-40B4-BE49-F238E27FC236}">
                <a16:creationId xmlns:a16="http://schemas.microsoft.com/office/drawing/2014/main" id="{E5D4B805-D66C-EA14-8BE3-2CF7632BA16B}"/>
              </a:ext>
            </a:extLst>
          </p:cNvPr>
          <p:cNvSpPr txBox="1"/>
          <p:nvPr/>
        </p:nvSpPr>
        <p:spPr>
          <a:xfrm>
            <a:off x="490591" y="1520813"/>
            <a:ext cx="3197831" cy="400110"/>
          </a:xfrm>
          <a:prstGeom prst="rect">
            <a:avLst/>
          </a:prstGeom>
          <a:noFill/>
        </p:spPr>
        <p:txBody>
          <a:bodyPr wrap="square">
            <a:spAutoFit/>
          </a:bodyPr>
          <a:lstStyle/>
          <a:p>
            <a:r>
              <a:rPr lang="en-US" sz="2000" b="1">
                <a:solidFill>
                  <a:srgbClr val="49C5B1"/>
                </a:solidFill>
                <a:latin typeface="Segoe UI" panose="020B0502040204020203" pitchFamily="34" charset="0"/>
                <a:cs typeface="Segoe UI" panose="020B0502040204020203" pitchFamily="34" charset="0"/>
                <a:sym typeface="Segoe UI Light"/>
              </a:rPr>
              <a:t>Entering the lab</a:t>
            </a:r>
          </a:p>
        </p:txBody>
      </p:sp>
      <p:pic>
        <p:nvPicPr>
          <p:cNvPr id="7" name="Picture Placeholder 5">
            <a:extLst>
              <a:ext uri="{FF2B5EF4-FFF2-40B4-BE49-F238E27FC236}">
                <a16:creationId xmlns:a16="http://schemas.microsoft.com/office/drawing/2014/main" id="{D677F55D-D1E8-2CAA-6F7D-3BEE90CF645D}"/>
              </a:ext>
            </a:extLst>
          </p:cNvPr>
          <p:cNvPicPr>
            <a:picLocks noChangeAspect="1"/>
          </p:cNvPicPr>
          <p:nvPr/>
        </p:nvPicPr>
        <p:blipFill>
          <a:blip r:embed="rId2">
            <a:extLst>
              <a:ext uri="{28A0092B-C50C-407E-A947-70E740481C1C}">
                <a14:useLocalDpi xmlns:a14="http://schemas.microsoft.com/office/drawing/2010/main" val="0"/>
              </a:ext>
            </a:extLst>
          </a:blip>
          <a:srcRect l="16963" r="16963"/>
          <a:stretch/>
        </p:blipFill>
        <p:spPr>
          <a:xfrm>
            <a:off x="6838121" y="1520813"/>
            <a:ext cx="4586591" cy="3905952"/>
          </a:xfrm>
          <a:prstGeom prst="rect">
            <a:avLst/>
          </a:prstGeom>
          <a:solidFill>
            <a:schemeClr val="bg1">
              <a:lumMod val="85000"/>
            </a:schemeClr>
          </a:solidFill>
        </p:spPr>
      </p:pic>
    </p:spTree>
    <p:extLst>
      <p:ext uri="{BB962C8B-B14F-4D97-AF65-F5344CB8AC3E}">
        <p14:creationId xmlns:p14="http://schemas.microsoft.com/office/powerpoint/2010/main" val="163037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D11D9-4618-9B6E-70F1-4F2B68DEDCD3}"/>
              </a:ext>
            </a:extLst>
          </p:cNvPr>
          <p:cNvSpPr>
            <a:spLocks noGrp="1"/>
          </p:cNvSpPr>
          <p:nvPr>
            <p:ph type="title"/>
          </p:nvPr>
        </p:nvSpPr>
        <p:spPr/>
        <p:txBody>
          <a:bodyPr>
            <a:normAutofit/>
          </a:bodyPr>
          <a:lstStyle/>
          <a:p>
            <a:r>
              <a:rPr lang="en-US" sz="3600">
                <a:latin typeface="Segoe UI Semibold"/>
                <a:cs typeface="Segoe UI Semibold"/>
              </a:rPr>
              <a:t>Safe Lab Practices</a:t>
            </a:r>
            <a:endParaRPr lang="en-US" sz="3600"/>
          </a:p>
        </p:txBody>
      </p:sp>
      <p:sp>
        <p:nvSpPr>
          <p:cNvPr id="28" name="Slide Number Placeholder 5">
            <a:extLst>
              <a:ext uri="{FF2B5EF4-FFF2-40B4-BE49-F238E27FC236}">
                <a16:creationId xmlns:a16="http://schemas.microsoft.com/office/drawing/2014/main" id="{1ACE200B-A6BC-B7F8-B6C0-0CFDE0317FEF}"/>
              </a:ext>
            </a:extLst>
          </p:cNvPr>
          <p:cNvSpPr txBox="1">
            <a:spLocks/>
          </p:cNvSpPr>
          <p:nvPr/>
        </p:nvSpPr>
        <p:spPr>
          <a:xfrm>
            <a:off x="11353124" y="13579475"/>
            <a:ext cx="526657" cy="365125"/>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chemeClr val="tx1">
                    <a:lumMod val="85000"/>
                    <a:lumOff val="15000"/>
                  </a:schemeClr>
                </a:solidFill>
                <a:effectLst/>
                <a:uFillTx/>
                <a:latin typeface="Segoe UI" panose="020B0502040204020203" pitchFamily="34" charset="0"/>
                <a:ea typeface="+mj-ea"/>
                <a:cs typeface="Segoe UI" panose="020B0502040204020203" pitchFamily="34" charset="0"/>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26CAABB1-90EC-41F7-BC66-96033C7D90C9}" type="slidenum">
              <a:rPr lang="en-US" smtClean="0"/>
              <a:pPr/>
              <a:t>3</a:t>
            </a:fld>
            <a:endParaRPr lang="en-US"/>
          </a:p>
        </p:txBody>
      </p:sp>
      <p:sp>
        <p:nvSpPr>
          <p:cNvPr id="10" name="Text Placeholder 4">
            <a:extLst>
              <a:ext uri="{FF2B5EF4-FFF2-40B4-BE49-F238E27FC236}">
                <a16:creationId xmlns:a16="http://schemas.microsoft.com/office/drawing/2014/main" id="{FA010A39-FFA9-9CEE-7804-EF7AE3713568}"/>
              </a:ext>
            </a:extLst>
          </p:cNvPr>
          <p:cNvSpPr txBox="1">
            <a:spLocks/>
          </p:cNvSpPr>
          <p:nvPr/>
        </p:nvSpPr>
        <p:spPr>
          <a:xfrm>
            <a:off x="494272" y="1995810"/>
            <a:ext cx="3616245" cy="24635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166813" fontAlgn="base">
              <a:lnSpc>
                <a:spcPct val="100000"/>
              </a:lnSpc>
              <a:spcBef>
                <a:spcPct val="0"/>
              </a:spcBef>
              <a:spcAft>
                <a:spcPts val="600"/>
              </a:spcAft>
              <a:buClr>
                <a:schemeClr val="tx1"/>
              </a:buClr>
              <a:defRPr/>
            </a:pPr>
            <a:r>
              <a:rPr lang="en-US" sz="1600">
                <a:latin typeface="Segoe UI" panose="020B0502040204020203" pitchFamily="34" charset="0"/>
                <a:cs typeface="Segoe UI" panose="020B0502040204020203" pitchFamily="34" charset="0"/>
              </a:rPr>
              <a:t>Eating or drinking in the lab can increase your risk of exposure to hazardous materials.  </a:t>
            </a:r>
          </a:p>
          <a:p>
            <a:pPr defTabSz="1166813" fontAlgn="base">
              <a:lnSpc>
                <a:spcPct val="100000"/>
              </a:lnSpc>
              <a:spcBef>
                <a:spcPct val="0"/>
              </a:spcBef>
              <a:spcAft>
                <a:spcPts val="600"/>
              </a:spcAft>
              <a:buClr>
                <a:schemeClr val="tx1"/>
              </a:buClr>
              <a:defRPr/>
            </a:pPr>
            <a:r>
              <a:rPr lang="en-US" sz="1600">
                <a:latin typeface="Segoe UI" panose="020B0502040204020203" pitchFamily="34" charset="0"/>
                <a:cs typeface="Segoe UI" panose="020B0502040204020203" pitchFamily="34" charset="0"/>
              </a:rPr>
              <a:t>Food or drink can increase the risk of contaminating your experiment. </a:t>
            </a:r>
          </a:p>
          <a:p>
            <a:pPr marL="0" indent="0" defTabSz="1166813" fontAlgn="base">
              <a:lnSpc>
                <a:spcPct val="100000"/>
              </a:lnSpc>
              <a:spcBef>
                <a:spcPct val="0"/>
              </a:spcBef>
              <a:spcAft>
                <a:spcPts val="600"/>
              </a:spcAft>
              <a:buClr>
                <a:schemeClr val="tx1"/>
              </a:buClr>
              <a:buFont typeface="Arial" panose="020B0604020202020204" pitchFamily="34" charset="0"/>
              <a:buNone/>
              <a:defRPr/>
            </a:pPr>
            <a:r>
              <a:rPr lang="en-US" sz="1600">
                <a:latin typeface="Segoe UI" panose="020B0502040204020203" pitchFamily="34" charset="0"/>
                <a:cs typeface="Segoe UI" panose="020B0502040204020203" pitchFamily="34" charset="0"/>
              </a:rPr>
              <a:t> </a:t>
            </a:r>
          </a:p>
        </p:txBody>
      </p:sp>
      <p:sp>
        <p:nvSpPr>
          <p:cNvPr id="13" name="Text Placeholder 10">
            <a:extLst>
              <a:ext uri="{FF2B5EF4-FFF2-40B4-BE49-F238E27FC236}">
                <a16:creationId xmlns:a16="http://schemas.microsoft.com/office/drawing/2014/main" id="{FA3F72C3-AA9C-9863-D00C-477FD553BE47}"/>
              </a:ext>
            </a:extLst>
          </p:cNvPr>
          <p:cNvSpPr txBox="1">
            <a:spLocks/>
          </p:cNvSpPr>
          <p:nvPr/>
        </p:nvSpPr>
        <p:spPr>
          <a:xfrm>
            <a:off x="494272" y="1520813"/>
            <a:ext cx="2464711" cy="474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2000" b="1">
                <a:solidFill>
                  <a:srgbClr val="49C5B1"/>
                </a:solidFill>
                <a:latin typeface="Segoe UI" panose="020B0502040204020203" pitchFamily="34" charset="0"/>
                <a:cs typeface="Segoe UI" panose="020B0502040204020203" pitchFamily="34" charset="0"/>
              </a:rPr>
              <a:t>No food or drink</a:t>
            </a:r>
          </a:p>
        </p:txBody>
      </p:sp>
      <p:sp>
        <p:nvSpPr>
          <p:cNvPr id="22" name="Text Placeholder 4">
            <a:extLst>
              <a:ext uri="{FF2B5EF4-FFF2-40B4-BE49-F238E27FC236}">
                <a16:creationId xmlns:a16="http://schemas.microsoft.com/office/drawing/2014/main" id="{9FB28755-E2A5-55AE-BC63-912067051D7E}"/>
              </a:ext>
            </a:extLst>
          </p:cNvPr>
          <p:cNvSpPr txBox="1">
            <a:spLocks/>
          </p:cNvSpPr>
          <p:nvPr/>
        </p:nvSpPr>
        <p:spPr>
          <a:xfrm>
            <a:off x="4213655" y="1995810"/>
            <a:ext cx="3616245" cy="246350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166813" fontAlgn="base">
              <a:lnSpc>
                <a:spcPct val="100000"/>
              </a:lnSpc>
              <a:spcBef>
                <a:spcPct val="0"/>
              </a:spcBef>
              <a:spcAft>
                <a:spcPts val="600"/>
              </a:spcAft>
              <a:buClr>
                <a:schemeClr val="tx1"/>
              </a:buClr>
              <a:defRPr/>
            </a:pPr>
            <a:r>
              <a:rPr lang="en-US" sz="1600">
                <a:latin typeface="Segoe UI" panose="020B0502040204020203" pitchFamily="34" charset="0"/>
                <a:cs typeface="Segoe UI" panose="020B0502040204020203" pitchFamily="34" charset="0"/>
              </a:rPr>
              <a:t>Long pants and shoes completely covering the top of the foot should always be worn when working in the lab. </a:t>
            </a:r>
          </a:p>
          <a:p>
            <a:pPr defTabSz="1166813" fontAlgn="base">
              <a:lnSpc>
                <a:spcPct val="100000"/>
              </a:lnSpc>
              <a:spcBef>
                <a:spcPct val="0"/>
              </a:spcBef>
              <a:spcAft>
                <a:spcPts val="600"/>
              </a:spcAft>
              <a:buClr>
                <a:schemeClr val="tx1"/>
              </a:buClr>
              <a:defRPr/>
            </a:pPr>
            <a:r>
              <a:rPr lang="en-US" sz="1600">
                <a:latin typeface="Segoe UI"/>
                <a:cs typeface="Segoe UI"/>
              </a:rPr>
              <a:t>Safety glasses or goggles can protect your eyes from physical or chemical harm.</a:t>
            </a:r>
          </a:p>
          <a:p>
            <a:pPr defTabSz="1166813" fontAlgn="base">
              <a:lnSpc>
                <a:spcPct val="100000"/>
              </a:lnSpc>
              <a:spcBef>
                <a:spcPct val="0"/>
              </a:spcBef>
              <a:spcAft>
                <a:spcPts val="600"/>
              </a:spcAft>
              <a:buClr>
                <a:schemeClr val="tx1"/>
              </a:buClr>
              <a:defRPr/>
            </a:pPr>
            <a:r>
              <a:rPr lang="en-US" sz="1600">
                <a:latin typeface="Segoe UI" panose="020B0502040204020203" pitchFamily="34" charset="0"/>
                <a:cs typeface="Segoe UI" panose="020B0502040204020203" pitchFamily="34" charset="0"/>
              </a:rPr>
              <a:t>Gloves protect your skin from hazardous materials your hands may encounter. </a:t>
            </a:r>
          </a:p>
        </p:txBody>
      </p:sp>
      <p:sp>
        <p:nvSpPr>
          <p:cNvPr id="23" name="Text Placeholder 10">
            <a:extLst>
              <a:ext uri="{FF2B5EF4-FFF2-40B4-BE49-F238E27FC236}">
                <a16:creationId xmlns:a16="http://schemas.microsoft.com/office/drawing/2014/main" id="{83F2D577-97A7-0C0B-4C6E-5BABB23B38DC}"/>
              </a:ext>
            </a:extLst>
          </p:cNvPr>
          <p:cNvSpPr txBox="1">
            <a:spLocks/>
          </p:cNvSpPr>
          <p:nvPr/>
        </p:nvSpPr>
        <p:spPr>
          <a:xfrm>
            <a:off x="4213655" y="1520813"/>
            <a:ext cx="2464711" cy="474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2000" b="1">
                <a:solidFill>
                  <a:srgbClr val="49C5B1"/>
                </a:solidFill>
                <a:latin typeface="Segoe UI" panose="020B0502040204020203" pitchFamily="34" charset="0"/>
                <a:cs typeface="Segoe UI" panose="020B0502040204020203" pitchFamily="34" charset="0"/>
              </a:rPr>
              <a:t>PPE and lab attire</a:t>
            </a:r>
          </a:p>
        </p:txBody>
      </p:sp>
      <p:sp>
        <p:nvSpPr>
          <p:cNvPr id="24" name="Text Placeholder 4">
            <a:extLst>
              <a:ext uri="{FF2B5EF4-FFF2-40B4-BE49-F238E27FC236}">
                <a16:creationId xmlns:a16="http://schemas.microsoft.com/office/drawing/2014/main" id="{8A4F55F8-C4EA-06EB-BD17-665A89F3AD73}"/>
              </a:ext>
            </a:extLst>
          </p:cNvPr>
          <p:cNvSpPr txBox="1">
            <a:spLocks/>
          </p:cNvSpPr>
          <p:nvPr/>
        </p:nvSpPr>
        <p:spPr>
          <a:xfrm>
            <a:off x="7982466" y="1995810"/>
            <a:ext cx="3521675" cy="24635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166813" fontAlgn="base">
              <a:lnSpc>
                <a:spcPct val="100000"/>
              </a:lnSpc>
              <a:spcBef>
                <a:spcPct val="0"/>
              </a:spcBef>
              <a:spcAft>
                <a:spcPts val="600"/>
              </a:spcAft>
              <a:buClr>
                <a:schemeClr val="tx1"/>
              </a:buClr>
              <a:defRPr/>
            </a:pPr>
            <a:r>
              <a:rPr lang="en-US" sz="1600">
                <a:latin typeface="Segoe UI" panose="020B0502040204020203" pitchFamily="34" charset="0"/>
                <a:cs typeface="Segoe UI" panose="020B0502040204020203" pitchFamily="34" charset="0"/>
              </a:rPr>
              <a:t>Wash hands after handling any hazardous materials, before and after eating, and before leaving the lab. </a:t>
            </a:r>
          </a:p>
          <a:p>
            <a:pPr defTabSz="1166813" fontAlgn="base">
              <a:lnSpc>
                <a:spcPct val="100000"/>
              </a:lnSpc>
              <a:spcBef>
                <a:spcPct val="0"/>
              </a:spcBef>
              <a:spcAft>
                <a:spcPts val="600"/>
              </a:spcAft>
              <a:buClr>
                <a:schemeClr val="tx1"/>
              </a:buClr>
              <a:defRPr/>
            </a:pPr>
            <a:r>
              <a:rPr lang="en-US" sz="1600">
                <a:latin typeface="Segoe UI" panose="020B0502040204020203" pitchFamily="34" charset="0"/>
                <a:cs typeface="Segoe UI" panose="020B0502040204020203" pitchFamily="34" charset="0"/>
              </a:rPr>
              <a:t>Keeping personal items separate from lab work. This will prevent spread of hazardous reagents and cut off a potential exposure route.</a:t>
            </a:r>
          </a:p>
          <a:p>
            <a:pPr defTabSz="1166813" fontAlgn="base">
              <a:lnSpc>
                <a:spcPct val="100000"/>
              </a:lnSpc>
              <a:spcBef>
                <a:spcPct val="0"/>
              </a:spcBef>
              <a:spcAft>
                <a:spcPts val="600"/>
              </a:spcAft>
              <a:buClr>
                <a:schemeClr val="tx1"/>
              </a:buClr>
              <a:defRPr/>
            </a:pPr>
            <a:r>
              <a:rPr lang="en-US" sz="1600">
                <a:latin typeface="Segoe UI" panose="020B0502040204020203" pitchFamily="34" charset="0"/>
                <a:cs typeface="Segoe UI" panose="020B0502040204020203" pitchFamily="34" charset="0"/>
              </a:rPr>
              <a:t>Do not apply cosmetics while in the lab. Applying anything to your face, especially around your mouth or eyes, poses a significant risk of exposure.</a:t>
            </a:r>
          </a:p>
        </p:txBody>
      </p:sp>
      <p:sp>
        <p:nvSpPr>
          <p:cNvPr id="25" name="Text Placeholder 10">
            <a:extLst>
              <a:ext uri="{FF2B5EF4-FFF2-40B4-BE49-F238E27FC236}">
                <a16:creationId xmlns:a16="http://schemas.microsoft.com/office/drawing/2014/main" id="{27CC6A4F-CDCE-BB1C-B418-77FF22D9FA91}"/>
              </a:ext>
            </a:extLst>
          </p:cNvPr>
          <p:cNvSpPr txBox="1">
            <a:spLocks/>
          </p:cNvSpPr>
          <p:nvPr/>
        </p:nvSpPr>
        <p:spPr>
          <a:xfrm>
            <a:off x="7982466" y="1520813"/>
            <a:ext cx="2464711" cy="474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2000" b="1">
                <a:solidFill>
                  <a:srgbClr val="49C5B1"/>
                </a:solidFill>
                <a:latin typeface="Segoe UI" panose="020B0502040204020203" pitchFamily="34" charset="0"/>
                <a:cs typeface="Segoe UI" panose="020B0502040204020203" pitchFamily="34" charset="0"/>
              </a:rPr>
              <a:t>Good hygiene</a:t>
            </a:r>
          </a:p>
        </p:txBody>
      </p:sp>
    </p:spTree>
    <p:extLst>
      <p:ext uri="{BB962C8B-B14F-4D97-AF65-F5344CB8AC3E}">
        <p14:creationId xmlns:p14="http://schemas.microsoft.com/office/powerpoint/2010/main" val="1988967781"/>
      </p:ext>
    </p:extLst>
  </p:cSld>
  <p:clrMapOvr>
    <a:masterClrMapping/>
  </p:clrMapOvr>
  <p:transition>
    <p:fade/>
  </p:transition>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Gray box">
            <a:extLst>
              <a:ext uri="{FF2B5EF4-FFF2-40B4-BE49-F238E27FC236}">
                <a16:creationId xmlns:a16="http://schemas.microsoft.com/office/drawing/2014/main" id="{F64854B1-F527-F5D8-1A38-8AFEC1703EAC}"/>
              </a:ext>
            </a:extLst>
          </p:cNvPr>
          <p:cNvSpPr/>
          <p:nvPr/>
        </p:nvSpPr>
        <p:spPr>
          <a:xfrm>
            <a:off x="-1" y="306898"/>
            <a:ext cx="11424713" cy="815579"/>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Title 2">
            <a:extLst>
              <a:ext uri="{FF2B5EF4-FFF2-40B4-BE49-F238E27FC236}">
                <a16:creationId xmlns:a16="http://schemas.microsoft.com/office/drawing/2014/main" id="{F7829962-3B5D-57BD-6EA6-F18C033C9B38}"/>
              </a:ext>
            </a:extLst>
          </p:cNvPr>
          <p:cNvSpPr>
            <a:spLocks noGrp="1"/>
          </p:cNvSpPr>
          <p:nvPr>
            <p:ph type="title"/>
          </p:nvPr>
        </p:nvSpPr>
        <p:spPr/>
        <p:txBody>
          <a:bodyPr>
            <a:normAutofit/>
          </a:bodyPr>
          <a:lstStyle/>
          <a:p>
            <a:r>
              <a:rPr lang="en-US" sz="3600">
                <a:latin typeface="Segoe UI Semibold"/>
                <a:cs typeface="Segoe UI Semibold"/>
              </a:rPr>
              <a:t>Safe lab practices</a:t>
            </a:r>
            <a:endParaRPr lang="en-US" sz="3600"/>
          </a:p>
        </p:txBody>
      </p:sp>
      <p:sp>
        <p:nvSpPr>
          <p:cNvPr id="8" name="Title 1">
            <a:extLst>
              <a:ext uri="{FF2B5EF4-FFF2-40B4-BE49-F238E27FC236}">
                <a16:creationId xmlns:a16="http://schemas.microsoft.com/office/drawing/2014/main" id="{2109FF3F-AC8D-CA9D-401C-8B5B2C071914}"/>
              </a:ext>
            </a:extLst>
          </p:cNvPr>
          <p:cNvSpPr txBox="1">
            <a:spLocks/>
          </p:cNvSpPr>
          <p:nvPr/>
        </p:nvSpPr>
        <p:spPr>
          <a:xfrm>
            <a:off x="408142" y="1657476"/>
            <a:ext cx="5053012" cy="64816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10" name="TextBox 9">
            <a:extLst>
              <a:ext uri="{FF2B5EF4-FFF2-40B4-BE49-F238E27FC236}">
                <a16:creationId xmlns:a16="http://schemas.microsoft.com/office/drawing/2014/main" id="{E5D4B805-D66C-EA14-8BE3-2CF7632BA16B}"/>
              </a:ext>
            </a:extLst>
          </p:cNvPr>
          <p:cNvSpPr txBox="1"/>
          <p:nvPr/>
        </p:nvSpPr>
        <p:spPr>
          <a:xfrm>
            <a:off x="490591" y="1466383"/>
            <a:ext cx="6125966" cy="400110"/>
          </a:xfrm>
          <a:prstGeom prst="rect">
            <a:avLst/>
          </a:prstGeom>
          <a:noFill/>
        </p:spPr>
        <p:txBody>
          <a:bodyPr wrap="square">
            <a:spAutoFit/>
          </a:bodyPr>
          <a:lstStyle/>
          <a:p>
            <a:r>
              <a:rPr lang="en-US" sz="2000" b="1">
                <a:solidFill>
                  <a:srgbClr val="49C5B1"/>
                </a:solidFill>
                <a:latin typeface="Segoe UI" panose="020B0502040204020203" pitchFamily="34" charset="0"/>
                <a:cs typeface="Segoe UI" panose="020B0502040204020203" pitchFamily="34" charset="0"/>
                <a:sym typeface="Segoe UI Light"/>
              </a:rPr>
              <a:t>Container, cabinet, and waste storage </a:t>
            </a:r>
          </a:p>
        </p:txBody>
      </p:sp>
      <p:sp>
        <p:nvSpPr>
          <p:cNvPr id="2" name="Text Placeholder 9">
            <a:extLst>
              <a:ext uri="{FF2B5EF4-FFF2-40B4-BE49-F238E27FC236}">
                <a16:creationId xmlns:a16="http://schemas.microsoft.com/office/drawing/2014/main" id="{CAA378B8-185C-7C65-A099-BB0F50E0ADFE}"/>
              </a:ext>
            </a:extLst>
          </p:cNvPr>
          <p:cNvSpPr>
            <a:spLocks noGrp="1"/>
          </p:cNvSpPr>
          <p:nvPr>
            <p:ph type="body" sz="quarter" idx="12"/>
          </p:nvPr>
        </p:nvSpPr>
        <p:spPr>
          <a:xfrm>
            <a:off x="490591" y="3982573"/>
            <a:ext cx="5971853" cy="2169528"/>
          </a:xfrm>
        </p:spPr>
        <p:txBody>
          <a:bodyPr>
            <a:normAutofit fontScale="62500" lnSpcReduction="20000"/>
          </a:bodyPr>
          <a:lstStyle/>
          <a:p>
            <a:pPr>
              <a:lnSpc>
                <a:spcPct val="110000"/>
              </a:lnSpc>
            </a:pPr>
            <a:r>
              <a:rPr lang="en-US" sz="2600"/>
              <a:t>Acids and caustics should ideally be stored in separate cabinets lined with plastic to prevent any vapors from reacting with the metal housing.  </a:t>
            </a:r>
          </a:p>
          <a:p>
            <a:pPr>
              <a:lnSpc>
                <a:spcPct val="110000"/>
              </a:lnSpc>
            </a:pPr>
            <a:r>
              <a:rPr lang="en-US" sz="2600"/>
              <a:t>Chemicals known to react violently when mixed should be stored separately.  </a:t>
            </a:r>
          </a:p>
          <a:p>
            <a:pPr>
              <a:lnSpc>
                <a:spcPct val="110000"/>
              </a:lnSpc>
            </a:pPr>
            <a:r>
              <a:rPr lang="en-US" sz="2600"/>
              <a:t>As with chemical storage, waste should be stored in nonreactive containers or containers with nonreactive liners. </a:t>
            </a:r>
          </a:p>
          <a:p>
            <a:pPr marL="0" indent="0">
              <a:buNone/>
            </a:pPr>
            <a:endParaRPr lang="en-US"/>
          </a:p>
        </p:txBody>
      </p:sp>
      <p:sp>
        <p:nvSpPr>
          <p:cNvPr id="4" name="Text Placeholder 11">
            <a:extLst>
              <a:ext uri="{FF2B5EF4-FFF2-40B4-BE49-F238E27FC236}">
                <a16:creationId xmlns:a16="http://schemas.microsoft.com/office/drawing/2014/main" id="{4CB3DBE7-109C-C955-F6EF-0FA0B6FF9F5B}"/>
              </a:ext>
            </a:extLst>
          </p:cNvPr>
          <p:cNvSpPr txBox="1">
            <a:spLocks/>
          </p:cNvSpPr>
          <p:nvPr/>
        </p:nvSpPr>
        <p:spPr>
          <a:xfrm>
            <a:off x="490591" y="2096691"/>
            <a:ext cx="5971854" cy="21695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Segoe UI" panose="020B0502040204020203" pitchFamily="34" charset="0"/>
                <a:cs typeface="Segoe UI" panose="020B0502040204020203" pitchFamily="34" charset="0"/>
              </a:rPr>
              <a:t>Chemicals should be stored in containers made of nonreactive materials.</a:t>
            </a:r>
          </a:p>
          <a:p>
            <a:r>
              <a:rPr lang="en-US" sz="1600">
                <a:latin typeface="Segoe UI" panose="020B0502040204020203" pitchFamily="34" charset="0"/>
                <a:cs typeface="Segoe UI" panose="020B0502040204020203" pitchFamily="34" charset="0"/>
              </a:rPr>
              <a:t>Storing organic solvents in plastic bottles can compromise the container, just like acids in metal containers or hydrofluoric acid (HF) in glass.</a:t>
            </a:r>
          </a:p>
          <a:p>
            <a:r>
              <a:rPr lang="en-US" sz="1600">
                <a:latin typeface="Segoe UI" panose="020B0502040204020203" pitchFamily="34" charset="0"/>
                <a:cs typeface="Segoe UI" panose="020B0502040204020203" pitchFamily="34" charset="0"/>
              </a:rPr>
              <a:t>Large volumes of flammable chemicals must be stored in fire- rated cabinets.  </a:t>
            </a:r>
          </a:p>
        </p:txBody>
      </p:sp>
      <p:pic>
        <p:nvPicPr>
          <p:cNvPr id="12" name="Picture Placeholder 4" descr="Colorful serum bottles">
            <a:extLst>
              <a:ext uri="{FF2B5EF4-FFF2-40B4-BE49-F238E27FC236}">
                <a16:creationId xmlns:a16="http://schemas.microsoft.com/office/drawing/2014/main" id="{D4AE0549-652E-7AA4-A38C-3C13F275E9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92" b="28914"/>
          <a:stretch/>
        </p:blipFill>
        <p:spPr>
          <a:xfrm>
            <a:off x="6888075" y="1720868"/>
            <a:ext cx="4536637" cy="3912558"/>
          </a:xfrm>
          <a:prstGeom prst="rect">
            <a:avLst/>
          </a:prstGeom>
          <a:solidFill>
            <a:schemeClr val="bg1">
              <a:lumMod val="85000"/>
            </a:schemeClr>
          </a:solidFill>
        </p:spPr>
      </p:pic>
    </p:spTree>
    <p:extLst>
      <p:ext uri="{BB962C8B-B14F-4D97-AF65-F5344CB8AC3E}">
        <p14:creationId xmlns:p14="http://schemas.microsoft.com/office/powerpoint/2010/main" val="288558721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7FEF5324AFC4B95288B82912D0F51" ma:contentTypeVersion="9" ma:contentTypeDescription="Create a new document." ma:contentTypeScope="" ma:versionID="80ddc962b6db6f8c85a5553a64085466">
  <xsd:schema xmlns:xsd="http://www.w3.org/2001/XMLSchema" xmlns:xs="http://www.w3.org/2001/XMLSchema" xmlns:p="http://schemas.microsoft.com/office/2006/metadata/properties" xmlns:ns1="http://schemas.microsoft.com/sharepoint/v3" xmlns:ns2="6d78d3f8-3e32-4f60-8aaa-4620e3982db2" targetNamespace="http://schemas.microsoft.com/office/2006/metadata/properties" ma:root="true" ma:fieldsID="e80f7a7f92e36799953a9ea096e82254" ns1:_="" ns2:_="">
    <xsd:import namespace="http://schemas.microsoft.com/sharepoint/v3"/>
    <xsd:import namespace="6d78d3f8-3e32-4f60-8aaa-4620e3982d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78d3f8-3e32-4f60-8aaa-4620e3982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95A19C8-6DEC-4DA6-819B-60D510944CA5}"/>
</file>

<file path=customXml/itemProps2.xml><?xml version="1.0" encoding="utf-8"?>
<ds:datastoreItem xmlns:ds="http://schemas.openxmlformats.org/officeDocument/2006/customXml" ds:itemID="{4433D193-F60C-41DA-B888-BE29A95A0FFB}">
  <ds:schemaRefs>
    <ds:schemaRef ds:uri="http://schemas.microsoft.com/sharepoint/v3/contenttype/forms"/>
  </ds:schemaRefs>
</ds:datastoreItem>
</file>

<file path=customXml/itemProps3.xml><?xml version="1.0" encoding="utf-8"?>
<ds:datastoreItem xmlns:ds="http://schemas.openxmlformats.org/officeDocument/2006/customXml" ds:itemID="{1BEC188B-8ECC-4D73-AB1B-AE8B3D09E7C7}">
  <ds:schemaRefs>
    <ds:schemaRef ds:uri="7f2428db-0e75-462e-b9e2-e32af1eea7a5"/>
    <ds:schemaRef ds:uri="cc2aa0cd-8924-449b-8ec4-891aac11e1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f14ebc8-af68-4ded-be3f-d9f8376b1639"/>
    <ds:schemaRef ds:uri="22fe5076-1991-44ac-b2e4-02997d6c93ff"/>
    <ds:schemaRef ds:uri="http://schemas.microsoft.com/sharepoint/v3"/>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1</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Safe Lab Practices</vt:lpstr>
      <vt:lpstr>Safe Lab Practices</vt:lpstr>
      <vt:lpstr>Safe Lab Practices</vt:lpstr>
      <vt:lpstr>Safe lab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Nelson (SGS NORTH AMERICA INC)</dc:creator>
  <cp:revision>10</cp:revision>
  <dcterms:created xsi:type="dcterms:W3CDTF">2023-10-24T22:09:54Z</dcterms:created>
  <dcterms:modified xsi:type="dcterms:W3CDTF">2024-04-01T21:48:54Z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0x010100A4C7FEF5324AFC4B95288B82912D0F51</vt:lpwstr>
  </property>
  <property fmtid="{D5CDD505-2E9C-101B-9397-08002B2CF9AE}" pid="3" name="MediaServiceImageTags">
    <vt:lpwstr/>
  </property>
  <property fmtid="{D5CDD505-2E9C-101B-9397-08002B2CF9AE}" pid="4" name="Order">
    <vt:r8>218000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