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71385" r:id="rId2"/>
    <p:sldId id="214747138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C98BF8-A18E-E2E7-4D56-8F4C1E15978D}" v="4" dt="2026-04-21T17:37:44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11455149" cy="81557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11034510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76A8CC-4D0F-9EBB-B65D-9313802C04FB}"/>
              </a:ext>
            </a:extLst>
          </p:cNvPr>
          <p:cNvGrpSpPr/>
          <p:nvPr userDrawn="1"/>
        </p:nvGrpSpPr>
        <p:grpSpPr>
          <a:xfrm>
            <a:off x="2170821" y="1747921"/>
            <a:ext cx="3843148" cy="4175801"/>
            <a:chOff x="485715" y="2313646"/>
            <a:chExt cx="3125094" cy="35550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AD0AFD-12FC-5333-BB9D-1F8BCF17D148}"/>
                </a:ext>
              </a:extLst>
            </p:cNvPr>
            <p:cNvGrpSpPr/>
            <p:nvPr userDrawn="1"/>
          </p:nvGrpSpPr>
          <p:grpSpPr>
            <a:xfrm rot="16200000">
              <a:off x="1186817" y="1612544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6E573DF-FEA3-60AD-BE69-23146B5892C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00B50B-D8A7-35C5-8BE6-88A7AB1EC53D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240DBC-6D7B-66DC-A7AE-0AAFAF3D0DA7}"/>
                </a:ext>
              </a:extLst>
            </p:cNvPr>
            <p:cNvGrpSpPr/>
            <p:nvPr userDrawn="1"/>
          </p:nvGrpSpPr>
          <p:grpSpPr>
            <a:xfrm rot="16200000">
              <a:off x="1186817" y="3444656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740983-1873-995A-DA82-3A3C9858241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6E5CA40-9DDD-74C0-9C3B-9D4528670D1F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17B7ECD-FF32-9C50-89B4-4A1B16051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34630" y="2168890"/>
            <a:ext cx="3512085" cy="1501962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B626776-5A7E-5E9A-AAFD-CA63AC3A9F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34630" y="4402899"/>
            <a:ext cx="3512085" cy="1414805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5" name="Picture Placeholder 38">
            <a:extLst>
              <a:ext uri="{FF2B5EF4-FFF2-40B4-BE49-F238E27FC236}">
                <a16:creationId xmlns:a16="http://schemas.microsoft.com/office/drawing/2014/main" id="{45EB12E6-70BD-9A3D-F7A7-81437E34942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14883" y="3921075"/>
            <a:ext cx="1419783" cy="2002646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6" name="Picture Placeholder 38">
            <a:extLst>
              <a:ext uri="{FF2B5EF4-FFF2-40B4-BE49-F238E27FC236}">
                <a16:creationId xmlns:a16="http://schemas.microsoft.com/office/drawing/2014/main" id="{214C4D31-D629-0DD3-7DC4-EA1AA6BD71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14883" y="1761938"/>
            <a:ext cx="1419783" cy="2002646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FAD1E34-F38C-9C94-AEB3-83FBF325E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38015" y="1821645"/>
            <a:ext cx="35103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3896D26B-D21D-1622-7E60-47A7C947228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34630" y="4084185"/>
            <a:ext cx="3512085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12B2FA-A0C8-7ED7-4A44-0BDEC9477F49}"/>
              </a:ext>
            </a:extLst>
          </p:cNvPr>
          <p:cNvGrpSpPr/>
          <p:nvPr userDrawn="1"/>
        </p:nvGrpSpPr>
        <p:grpSpPr>
          <a:xfrm>
            <a:off x="7607794" y="1747921"/>
            <a:ext cx="3843148" cy="4175801"/>
            <a:chOff x="485715" y="2313646"/>
            <a:chExt cx="3125094" cy="355500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09FACE-48DB-DBD8-BE76-D44EA2F210A9}"/>
                </a:ext>
              </a:extLst>
            </p:cNvPr>
            <p:cNvGrpSpPr/>
            <p:nvPr userDrawn="1"/>
          </p:nvGrpSpPr>
          <p:grpSpPr>
            <a:xfrm rot="16200000">
              <a:off x="1186817" y="1612544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B29F5DB-B5A3-742C-E07F-D5DF82DEF792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1BCC141-30EE-8C90-0D32-7C9B13BFB0D3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4364C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AB11E31-4735-07CA-54E4-B910C3397190}"/>
                </a:ext>
              </a:extLst>
            </p:cNvPr>
            <p:cNvGrpSpPr/>
            <p:nvPr userDrawn="1"/>
          </p:nvGrpSpPr>
          <p:grpSpPr>
            <a:xfrm rot="16200000">
              <a:off x="1186817" y="3444656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D7C2CE1-96B0-A6F2-1C9A-05E9438E26D5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42A0D7-CD2B-CD26-A701-B56D600AA291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D392507-7835-1021-1F4D-C1735F861AC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71603" y="2168890"/>
            <a:ext cx="3512085" cy="1501962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175BA11-D6CB-B92B-2172-80FD63F7F7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71603" y="4402899"/>
            <a:ext cx="3512085" cy="1414805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4" name="Picture Placeholder 38">
            <a:extLst>
              <a:ext uri="{FF2B5EF4-FFF2-40B4-BE49-F238E27FC236}">
                <a16:creationId xmlns:a16="http://schemas.microsoft.com/office/drawing/2014/main" id="{27A72CDC-6678-B9EC-39C5-80E3F846503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51856" y="3921075"/>
            <a:ext cx="1419783" cy="2002646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5" name="Picture Placeholder 38">
            <a:extLst>
              <a:ext uri="{FF2B5EF4-FFF2-40B4-BE49-F238E27FC236}">
                <a16:creationId xmlns:a16="http://schemas.microsoft.com/office/drawing/2014/main" id="{3E3BAB93-13E4-0599-A463-2618D6A84AB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51856" y="1775955"/>
            <a:ext cx="1419783" cy="2002646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E1F63320-F165-F3FD-C77D-652F55876E2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874988" y="1821645"/>
            <a:ext cx="35103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3">
            <a:extLst>
              <a:ext uri="{FF2B5EF4-FFF2-40B4-BE49-F238E27FC236}">
                <a16:creationId xmlns:a16="http://schemas.microsoft.com/office/drawing/2014/main" id="{0C9B52DE-F39C-F794-39FB-3AA8906AC1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871603" y="4084185"/>
            <a:ext cx="3512085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E836F3-7F25-471A-6F9B-1EE58948DB8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EA187E6-3063-0BE3-252B-BF880A0CE906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1" name="Picture 60" descr="Microsoft logo">
            <a:extLst>
              <a:ext uri="{FF2B5EF4-FFF2-40B4-BE49-F238E27FC236}">
                <a16:creationId xmlns:a16="http://schemas.microsoft.com/office/drawing/2014/main" id="{179D6D62-1A60-DBB3-5D1A-7816259BE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E69B1ECA-30A4-67EE-9867-911B8807C919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D923B63-74CB-872E-2D00-8F72747FB6AF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959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protect.checkpoint.com%2Fv2%2Fr01%2F___https%3A%2F%2Fwww.msfacilities.com%2Fen-US%2F___.YzJ1OndlY29tbXVuaWNhdGlvbnM6YzpvOjQ2MWI2NGZiZDE0NDg0Y2FhNzkyZWE4MTYyZmNmMDEyOjc6ODZmNTpkOTFjZWZkOGU5YzFkZjRhZDA0NGNiNTIwZmQyYWI3M2Y5NzcxNWViZDJlM2MwYmZiYWFjNWMyNDI1ZDMyZjllOmg6VDpG&amp;data=05%7C02%7Chgarman%40we-worldwide.com%7C27a9a8172bc44586a25d08de8848967d%7C3ed60ab455674971a5341a5f0f7cc7f5%7C0%7C0%7C639098042444000253%7CUnknown%7CTWFpbGZsb3d8eyJFbXB0eU1hcGkiOnRydWUsIlYiOiIwLjAuMDAwMCIsIlAiOiJXaW4zMiIsIkFOIjoiTWFpbCIsIldUIjoyfQ%3D%3D%7C0%7C%7C%7C&amp;sdata=ewBxlYx1r91LVMria550oFaO2UPC3QzATFmNl0JZ5LM%3D&amp;reserved=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hyperlink" Target="https://nam02.safelinks.protection.outlook.com/?url=https%3A%2F%2Fprotect.checkpoint.com%2Fv2%2Fr01%2F___https%3A%2F%2Fwww.msfacilities.com%2Fen-US%2F___.YzJ1OndlY29tbXVuaWNhdGlvbnM6YzpvOjQ2MWI2NGZiZDE0NDg0Y2FhNzkyZWE4MTYyZmNmMDEyOjc6ODZmNTpkOTFjZWZkOGU5YzFkZjRhZDA0NGNiNTIwZmQyYWI3M2Y5NzcxNWViZDJlM2MwYmZiYWFjNWMyNDI1ZDMyZjllOmg6VDpG&amp;data=05%7C02%7Chgarman%40we-worldwide.com%7C27a9a8172bc44586a25d08de8848967d%7C3ed60ab455674971a5341a5f0f7cc7f5%7C0%7C0%7C639098042444000253%7CUnknown%7CTWFpbGZsb3d8eyJFbXB0eU1hcGkiOnRydWUsIlYiOiIwLjAuMDAwMCIsIlAiOiJXaW4zMiIsIkFOIjoiTWFpbCIsIldUIjoyfQ%3D%3D%7C0%7C%7C%7C&amp;sdata=ewBxlYx1r91LVMria550oFaO2UPC3QzATFmNl0JZ5LM%3D&amp;reserve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D9CE1D-D85D-F7AF-83DC-1BD001495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Manager guidelines for safe lifting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5F128E-A52F-99B4-6C40-15A809A909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34630" y="2168890"/>
            <a:ext cx="3605515" cy="1501962"/>
          </a:xfrm>
        </p:spPr>
        <p:txBody>
          <a:bodyPr/>
          <a:lstStyle/>
          <a:p>
            <a:r>
              <a:rPr lang="en-US" sz="1400"/>
              <a:t>Clear spaces to improve access to materials or products being handled. </a:t>
            </a:r>
          </a:p>
          <a:p>
            <a:r>
              <a:rPr lang="en-US" sz="1400"/>
              <a:t>Reduce frequency, intensity and time employees perform lifting/carrying tasks. </a:t>
            </a:r>
          </a:p>
          <a:p>
            <a:r>
              <a:rPr lang="en-US" sz="1400"/>
              <a:t>Minimize the distances loads are lifted, raised/lowered and transported.</a:t>
            </a:r>
          </a:p>
          <a:p>
            <a:endParaRPr lang="en-US" sz="14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D706AA-FB8D-01F3-5F7C-7F5895F05B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400"/>
              <a:t>Position storage shelves at heights between 15” – 40” for heavier items.</a:t>
            </a:r>
          </a:p>
          <a:p>
            <a:r>
              <a:rPr lang="en-US" sz="1400"/>
              <a:t>Do not position lift aids lower than 15” to discourage lifting below the knees.</a:t>
            </a:r>
          </a:p>
          <a:p>
            <a:r>
              <a:rPr lang="en-US" sz="1400"/>
              <a:t>Avoid storing items on the ground to eliminate lifting from the floor level.</a:t>
            </a:r>
          </a:p>
          <a:p>
            <a:endParaRPr lang="en-US" sz="140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8BFCB13E-9031-342C-17B7-66CA5F5F082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0" r="20830"/>
          <a:stretch>
            <a:fillRect/>
          </a:stretch>
        </p:blipFill>
        <p:spPr>
          <a:xfrm>
            <a:off x="714883" y="3921075"/>
            <a:ext cx="1419783" cy="2002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0E4EE3-0773-E337-C7F8-638B90A3272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/>
              <a:t>Plan a safe workflow and workspace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E8BEA4-8BCA-0220-BFA1-777D271288F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/>
              <a:t>Respect the power zone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E01681-128B-6620-6398-516D483BC0B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sz="1400"/>
              <a:t>Tag the load to alert workers.</a:t>
            </a:r>
          </a:p>
          <a:p>
            <a:r>
              <a:rPr lang="en-US" sz="1400"/>
              <a:t>Test the load for stability and weight before carrying the load.</a:t>
            </a:r>
          </a:p>
          <a:p>
            <a:r>
              <a:rPr lang="en-US" sz="1400"/>
              <a:t>Reduce the weight of the load.</a:t>
            </a:r>
          </a:p>
          <a:p>
            <a:r>
              <a:rPr lang="en-US" sz="1400"/>
              <a:t>Repack containers to balance weight.</a:t>
            </a:r>
          </a:p>
          <a:p>
            <a:endParaRPr lang="en-US" sz="14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F93CCA-69FC-C264-A37E-3058D87F886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71603" y="4402899"/>
            <a:ext cx="3605514" cy="1414805"/>
          </a:xfrm>
        </p:spPr>
        <p:txBody>
          <a:bodyPr/>
          <a:lstStyle/>
          <a:p>
            <a:r>
              <a:rPr lang="en-US" sz="1400"/>
              <a:t>Implement lifting aids such as carts, lift tables, pallet jacks or forklifts. </a:t>
            </a:r>
          </a:p>
          <a:p>
            <a:r>
              <a:rPr lang="en-US" sz="1400"/>
              <a:t>Position delivery vehicles close to docks.</a:t>
            </a:r>
          </a:p>
          <a:p>
            <a:r>
              <a:rPr lang="en-US" sz="1400"/>
              <a:t>Use a team of people to lift/carry.</a:t>
            </a:r>
          </a:p>
          <a:p>
            <a:r>
              <a:rPr lang="en-US" sz="1400"/>
              <a:t>Submit a </a:t>
            </a:r>
            <a:r>
              <a:rPr lang="en-US" sz="1400">
                <a:hlinkClick r:id="rId3"/>
              </a:rPr>
              <a:t>Move Request</a:t>
            </a:r>
            <a:r>
              <a:rPr lang="en-US" sz="1400"/>
              <a:t>.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8B0108D8-7976-6CA3-FC0C-9EE6EBFEBF42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4"/>
          <a:srcRect l="6302" r="16343" b="3704"/>
          <a:stretch>
            <a:fillRect/>
          </a:stretch>
        </p:blipFill>
        <p:spPr>
          <a:xfrm>
            <a:off x="6151856" y="3921075"/>
            <a:ext cx="1419783" cy="2002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D1409377-57C1-61E6-94DA-5957DD5125A0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4" t="700" r="19446" b="-700"/>
          <a:stretch>
            <a:fillRect/>
          </a:stretch>
        </p:blipFill>
        <p:spPr>
          <a:xfrm>
            <a:off x="6151856" y="1775955"/>
            <a:ext cx="1419783" cy="2002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EE8B3AF-0317-47C4-ECD8-EF13A7CB348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/>
              <a:t>Lift heavy, unstable loads with care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F4FF017-A9AA-AFB5-5E12-A220B1AFDC5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/>
              <a:t>Use aids and resources for safe lifting</a:t>
            </a:r>
          </a:p>
        </p:txBody>
      </p:sp>
      <p:pic>
        <p:nvPicPr>
          <p:cNvPr id="19" name="Picture Placeholder 2">
            <a:extLst>
              <a:ext uri="{FF2B5EF4-FFF2-40B4-BE49-F238E27FC236}">
                <a16:creationId xmlns:a16="http://schemas.microsoft.com/office/drawing/2014/main" id="{81C981E2-2D5F-5697-90E9-DDBC3B36F8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1332" r="38005"/>
          <a:stretch>
            <a:fillRect/>
          </a:stretch>
        </p:blipFill>
        <p:spPr>
          <a:xfrm>
            <a:off x="711498" y="1770127"/>
            <a:ext cx="1419783" cy="2002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9867974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8E650-459B-4009-EE5A-9863F6C0B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3822E0-135E-F54E-5900-6D1D908F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Employee guidelines for safe lifting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3D0302-4210-ED8A-18D2-EAC0CBB8FB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34630" y="2168890"/>
            <a:ext cx="3510341" cy="1501962"/>
          </a:xfrm>
        </p:spPr>
        <p:txBody>
          <a:bodyPr/>
          <a:lstStyle/>
          <a:p>
            <a:r>
              <a:rPr lang="en-US" sz="1400"/>
              <a:t>Check for tags and labels on loads.</a:t>
            </a:r>
          </a:p>
          <a:p>
            <a:r>
              <a:rPr lang="en-US" sz="1400"/>
              <a:t>Test the load for stability and weight.</a:t>
            </a:r>
          </a:p>
          <a:p>
            <a:r>
              <a:rPr lang="en-US" sz="1400"/>
              <a:t>Ensure shoes and gloves fit securely for optimal strength, stability, and grip.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AC9DA5-2FBA-333E-CDF3-AFFA187F38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34630" y="4402899"/>
            <a:ext cx="3510341" cy="1414805"/>
          </a:xfrm>
        </p:spPr>
        <p:txBody>
          <a:bodyPr/>
          <a:lstStyle/>
          <a:p>
            <a:r>
              <a:rPr lang="en-US" sz="1400"/>
              <a:t>Lift and carry from your power zone: the area above the knees, below the shoulders, and close to the body.</a:t>
            </a:r>
          </a:p>
          <a:p>
            <a:r>
              <a:rPr lang="en-US" sz="1400"/>
              <a:t>Use a stepstool or lift aid to adjust.</a:t>
            </a:r>
          </a:p>
          <a:p>
            <a:r>
              <a:rPr lang="en-US" sz="1400"/>
              <a:t>If you must lift from the floor, do not bend at the waist.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5D9F239-ABF6-957F-2F5F-8B1EE804073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0" r="20830"/>
          <a:stretch>
            <a:fillRect/>
          </a:stretch>
        </p:blipFill>
        <p:spPr>
          <a:xfrm>
            <a:off x="714883" y="3921075"/>
            <a:ext cx="1419783" cy="2002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DBEC82F3-15E6-41F7-2D4A-CBD48968C631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/>
          <a:srcRect l="46045" r="33293"/>
          <a:stretch>
            <a:fillRect/>
          </a:stretch>
        </p:blipFill>
        <p:spPr>
          <a:xfrm>
            <a:off x="714883" y="1761938"/>
            <a:ext cx="1419783" cy="2002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3E590F-5FBE-F175-340B-488C18F7704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/>
              <a:t>Do a pre-lift inspection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E62A1C-E21E-40AE-001B-F779A1EAFAB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/>
              <a:t>Remember your power zone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236926-672B-5C83-CB6C-552A0D14A9B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sz="1400"/>
              <a:t>Get a secure grip with both hands.</a:t>
            </a:r>
          </a:p>
          <a:p>
            <a:r>
              <a:rPr lang="en-US" sz="1400"/>
              <a:t>Move smoothly and evenly, without jerking or twisting.</a:t>
            </a:r>
          </a:p>
          <a:p>
            <a:r>
              <a:rPr lang="en-US" sz="1400"/>
              <a:t>Use your legs to push up and lift.</a:t>
            </a:r>
          </a:p>
          <a:p>
            <a:r>
              <a:rPr lang="en-US" sz="1400"/>
              <a:t>Take rest breaks.</a:t>
            </a:r>
          </a:p>
          <a:p>
            <a:endParaRPr lang="en-US" sz="14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2F3A25-8F6A-3FBD-BAAA-32CB1D85F79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1400"/>
              <a:t>Use a cart, pneumatic/electric lift table, pallet jack, or forklift to assist you.</a:t>
            </a:r>
          </a:p>
          <a:p>
            <a:r>
              <a:rPr lang="en-US" sz="1400"/>
              <a:t>Repack containers to lighten or stabilize.</a:t>
            </a:r>
          </a:p>
          <a:p>
            <a:r>
              <a:rPr lang="en-US" sz="1400"/>
              <a:t>Ask your team for assistance.</a:t>
            </a:r>
          </a:p>
          <a:p>
            <a:r>
              <a:rPr lang="en-US" sz="1400"/>
              <a:t>Submit a </a:t>
            </a:r>
            <a:r>
              <a:rPr lang="en-US" sz="1400">
                <a:hlinkClick r:id="rId4"/>
              </a:rPr>
              <a:t>Move Request</a:t>
            </a:r>
            <a:r>
              <a:rPr lang="en-US" sz="1400"/>
              <a:t>.</a:t>
            </a:r>
          </a:p>
          <a:p>
            <a:endParaRPr lang="en-US" sz="140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AE418243-0DC0-6A01-E73F-732CDCD67E02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5"/>
          <a:srcRect l="41332" r="38005"/>
          <a:stretch>
            <a:fillRect/>
          </a:stretch>
        </p:blipFill>
        <p:spPr>
          <a:xfrm>
            <a:off x="6151856" y="3921075"/>
            <a:ext cx="1419783" cy="2002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32D31D6-92A7-7BDD-65CB-2003DB834282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8" t="173" r="18062" b="-173"/>
          <a:stretch>
            <a:fillRect/>
          </a:stretch>
        </p:blipFill>
        <p:spPr>
          <a:xfrm>
            <a:off x="6151856" y="1775955"/>
            <a:ext cx="1419783" cy="2002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995449-D845-4BB9-B070-53CADBF6994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/>
              <a:t>Lift with confidence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6D7BB8-A811-8784-1196-66EDFD1C89C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/>
              <a:t>Take care with unstable, heavy loads</a:t>
            </a:r>
          </a:p>
        </p:txBody>
      </p:sp>
    </p:spTree>
    <p:extLst>
      <p:ext uri="{BB962C8B-B14F-4D97-AF65-F5344CB8AC3E}">
        <p14:creationId xmlns:p14="http://schemas.microsoft.com/office/powerpoint/2010/main" val="7708416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Manager guidelines for safe lifting</vt:lpstr>
      <vt:lpstr>Employee guidelines for safe lifting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6</cp:revision>
  <dcterms:created xsi:type="dcterms:W3CDTF">2013-07-15T20:26:40Z</dcterms:created>
  <dcterms:modified xsi:type="dcterms:W3CDTF">2026-04-21T17:38:19Z</dcterms:modified>
</cp:coreProperties>
</file>