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4714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A09193-7615-6118-E6D1-7DC5A5EE01F8}" name="Kevin Noschese" initials="KN" userId="S::knoschese@we-worldwide.com::b789a78f-aec4-4c9b-85b2-b3f5511ba8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46F"/>
    <a:srgbClr val="F4364C"/>
    <a:srgbClr val="A69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2" autoAdjust="0"/>
    <p:restoredTop sz="91429"/>
  </p:normalViewPr>
  <p:slideViewPr>
    <p:cSldViewPr snapToGrid="0">
      <p:cViewPr varScale="1">
        <p:scale>
          <a:sx n="101" d="100"/>
          <a:sy n="101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280B-8653-4FF8-8370-B9362FD369EE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6B34-E8C5-433C-B7B0-67FDCC79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E6B34-E8C5-433C-B7B0-67FDCC79F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8892-E5B6-FDC1-FE06-CE612BED8E6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AE458-F9E7-946F-903E-7415BAF0388E}"/>
              </a:ext>
            </a:extLst>
          </p:cNvPr>
          <p:cNvSpPr/>
          <p:nvPr/>
        </p:nvSpPr>
        <p:spPr>
          <a:xfrm>
            <a:off x="835505" y="3738698"/>
            <a:ext cx="2521042" cy="212869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0D567-B1FD-8537-051F-E19E7B2DE38A}"/>
              </a:ext>
            </a:extLst>
          </p:cNvPr>
          <p:cNvSpPr/>
          <p:nvPr/>
        </p:nvSpPr>
        <p:spPr>
          <a:xfrm>
            <a:off x="3522674" y="3738700"/>
            <a:ext cx="2521042" cy="21287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B4374-5B98-815E-41D5-106657932319}"/>
              </a:ext>
            </a:extLst>
          </p:cNvPr>
          <p:cNvSpPr/>
          <p:nvPr/>
        </p:nvSpPr>
        <p:spPr>
          <a:xfrm>
            <a:off x="6218612" y="3738699"/>
            <a:ext cx="2521042" cy="212869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22E698-91BE-5D05-C7C5-F33009CC2254}"/>
              </a:ext>
            </a:extLst>
          </p:cNvPr>
          <p:cNvSpPr/>
          <p:nvPr/>
        </p:nvSpPr>
        <p:spPr>
          <a:xfrm>
            <a:off x="835505" y="2664817"/>
            <a:ext cx="2521042" cy="1069153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7B22EC-8A9B-B866-D62B-C33B184F57E6}"/>
              </a:ext>
            </a:extLst>
          </p:cNvPr>
          <p:cNvSpPr/>
          <p:nvPr/>
        </p:nvSpPr>
        <p:spPr>
          <a:xfrm>
            <a:off x="3522674" y="2664819"/>
            <a:ext cx="2521042" cy="1069154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8B3EE9-C229-B898-F598-920F939A4E54}"/>
              </a:ext>
            </a:extLst>
          </p:cNvPr>
          <p:cNvSpPr/>
          <p:nvPr/>
        </p:nvSpPr>
        <p:spPr>
          <a:xfrm>
            <a:off x="6218612" y="2664818"/>
            <a:ext cx="2521042" cy="1069153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9F73C-9C1B-F608-668F-1CD05F1B786F}"/>
              </a:ext>
            </a:extLst>
          </p:cNvPr>
          <p:cNvSpPr/>
          <p:nvPr userDrawn="1"/>
        </p:nvSpPr>
        <p:spPr>
          <a:xfrm>
            <a:off x="8903670" y="3738699"/>
            <a:ext cx="2521042" cy="212869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30BBC-4BC1-2389-0E9B-2902CAC6CCB8}"/>
              </a:ext>
            </a:extLst>
          </p:cNvPr>
          <p:cNvSpPr/>
          <p:nvPr userDrawn="1"/>
        </p:nvSpPr>
        <p:spPr>
          <a:xfrm>
            <a:off x="8903670" y="2664818"/>
            <a:ext cx="2521042" cy="1069153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80" tIns="1005840" rIns="182880" bIns="182880" numCol="1" spcCol="38100" rtlCol="0" anchor="t" anchorCtr="0">
            <a:noAutofit/>
          </a:bodyPr>
          <a:lstStyle/>
          <a:p>
            <a:pPr marL="0" lvl="1" indent="0" defTabSz="731520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SzTx/>
              <a:buNone/>
            </a:pPr>
            <a:endParaRPr kumimoji="0" lang="en-US" altLang="en-FI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040491" y="3902096"/>
            <a:ext cx="2196695" cy="141470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666034" y="3902096"/>
            <a:ext cx="2259052" cy="141470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351225" y="3902096"/>
            <a:ext cx="2256747" cy="141470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835026" y="2664819"/>
            <a:ext cx="2521042" cy="93615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3520084" y="2664819"/>
            <a:ext cx="2521043" cy="93616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16024" y="2664819"/>
            <a:ext cx="2521042" cy="93616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D70C2-8CB0-DDDD-3181-4D30D94C59A7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9041723" y="3902096"/>
            <a:ext cx="2214856" cy="141470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1507E437-E75E-1CEE-4684-9EE0C67B20AD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8909373" y="2664819"/>
            <a:ext cx="2515339" cy="93616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BE643E-9509-CC41-6F89-AEDDB72F4CC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910C53F-67E0-DE46-CC47-79B078050F9B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>
                <a:solidFill>
                  <a:schemeClr val="bg1"/>
                </a:solidFill>
              </a:rPr>
              <a:t>SafetyHub</a:t>
            </a:r>
          </a:p>
        </p:txBody>
      </p:sp>
      <p:pic>
        <p:nvPicPr>
          <p:cNvPr id="32" name="Picture 31" descr="Microsoft logo">
            <a:extLst>
              <a:ext uri="{FF2B5EF4-FFF2-40B4-BE49-F238E27FC236}">
                <a16:creationId xmlns:a16="http://schemas.microsoft.com/office/drawing/2014/main" id="{3B77BEDF-A532-0F4E-250A-3AB120361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2587D44-5725-82FE-709A-BDA45C5DBD3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037052-5BE0-0A8F-3D36-EB2431A2A93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EB9AC-A8FE-0F14-769E-0627F50D28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5292" y="2060668"/>
            <a:ext cx="9701099" cy="390432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0D1C284-B858-B90F-4796-07F22D41EB1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550" y="1342918"/>
            <a:ext cx="9701841" cy="524202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1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2"/>
            <a:ext cx="3843148" cy="4239606"/>
            <a:chOff x="485715" y="2313646"/>
            <a:chExt cx="3125094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24691" y="5067107"/>
            <a:ext cx="3512085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34630" y="4753816"/>
            <a:ext cx="3512085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2"/>
            <a:ext cx="3843148" cy="2797752"/>
            <a:chOff x="485715" y="2313646"/>
            <a:chExt cx="3125094" cy="355500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8661C5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>
                <a:solidFill>
                  <a:schemeClr val="bg1"/>
                </a:solidFill>
              </a:rPr>
              <a:t>SafetyHub</a:t>
            </a: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 descr="Gray box">
            <a:extLst>
              <a:ext uri="{FF2B5EF4-FFF2-40B4-BE49-F238E27FC236}">
                <a16:creationId xmlns:a16="http://schemas.microsoft.com/office/drawing/2014/main" id="{A973DCE2-50B7-F60B-6D7B-849808D0A5B4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2F49DC-0336-7B5E-E319-2211D2F7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44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4">
            <a:extLst>
              <a:ext uri="{FF2B5EF4-FFF2-40B4-BE49-F238E27FC236}">
                <a16:creationId xmlns:a16="http://schemas.microsoft.com/office/drawing/2014/main" id="{12BC2A9D-2CB0-6A18-A9E2-36B59A56225D}"/>
              </a:ext>
            </a:extLst>
          </p:cNvPr>
          <p:cNvGrpSpPr/>
          <p:nvPr userDrawn="1"/>
        </p:nvGrpSpPr>
        <p:grpSpPr>
          <a:xfrm>
            <a:off x="-1" y="-7937"/>
            <a:ext cx="12192003" cy="6873874"/>
            <a:chOff x="-2" y="0"/>
            <a:chExt cx="12192002" cy="6873873"/>
          </a:xfrm>
        </p:grpSpPr>
        <p:sp>
          <p:nvSpPr>
            <p:cNvPr id="27" name="Straight Connector 8">
              <a:extLst>
                <a:ext uri="{FF2B5EF4-FFF2-40B4-BE49-F238E27FC236}">
                  <a16:creationId xmlns:a16="http://schemas.microsoft.com/office/drawing/2014/main" id="{B5796408-3A8F-B611-8451-B6DE83ED86D2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traight Connector 9">
              <a:extLst>
                <a:ext uri="{FF2B5EF4-FFF2-40B4-BE49-F238E27FC236}">
                  <a16:creationId xmlns:a16="http://schemas.microsoft.com/office/drawing/2014/main" id="{B06C95CC-F5D7-CF16-97BD-B08BBC34F397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Straight Connector 10">
              <a:extLst>
                <a:ext uri="{FF2B5EF4-FFF2-40B4-BE49-F238E27FC236}">
                  <a16:creationId xmlns:a16="http://schemas.microsoft.com/office/drawing/2014/main" id="{838E03C6-7486-5C88-C79B-5266DBD2F079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traight Connector 15">
              <a:extLst>
                <a:ext uri="{FF2B5EF4-FFF2-40B4-BE49-F238E27FC236}">
                  <a16:creationId xmlns:a16="http://schemas.microsoft.com/office/drawing/2014/main" id="{2521894B-70C1-C74E-4D17-B0BD311CD3C4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traight Connector 16">
              <a:extLst>
                <a:ext uri="{FF2B5EF4-FFF2-40B4-BE49-F238E27FC236}">
                  <a16:creationId xmlns:a16="http://schemas.microsoft.com/office/drawing/2014/main" id="{78DB5369-D0AA-D765-4CA2-F7F8E30D506B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traight Connector 27">
              <a:extLst>
                <a:ext uri="{FF2B5EF4-FFF2-40B4-BE49-F238E27FC236}">
                  <a16:creationId xmlns:a16="http://schemas.microsoft.com/office/drawing/2014/main" id="{FFF0DA3F-EB11-5B3F-B4CE-491D28DD8170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Straight Connector 28">
              <a:extLst>
                <a:ext uri="{FF2B5EF4-FFF2-40B4-BE49-F238E27FC236}">
                  <a16:creationId xmlns:a16="http://schemas.microsoft.com/office/drawing/2014/main" id="{FD60B259-36E0-D132-DBD9-0481D307D75E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Straight Connector 29">
              <a:extLst>
                <a:ext uri="{FF2B5EF4-FFF2-40B4-BE49-F238E27FC236}">
                  <a16:creationId xmlns:a16="http://schemas.microsoft.com/office/drawing/2014/main" id="{8847EFCD-7B9F-BD37-0EE1-C93BBB3442AB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Straight Connector 30">
              <a:extLst>
                <a:ext uri="{FF2B5EF4-FFF2-40B4-BE49-F238E27FC236}">
                  <a16:creationId xmlns:a16="http://schemas.microsoft.com/office/drawing/2014/main" id="{946E0D03-3ABC-0BA4-8B59-CC10E09C0562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Straight Connector 31">
              <a:extLst>
                <a:ext uri="{FF2B5EF4-FFF2-40B4-BE49-F238E27FC236}">
                  <a16:creationId xmlns:a16="http://schemas.microsoft.com/office/drawing/2014/main" id="{0DC1EFAE-4A6C-F80A-14AA-3C767891E3C0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Straight Connector 32">
              <a:extLst>
                <a:ext uri="{FF2B5EF4-FFF2-40B4-BE49-F238E27FC236}">
                  <a16:creationId xmlns:a16="http://schemas.microsoft.com/office/drawing/2014/main" id="{BC1EE48B-3F34-1E6F-CBBD-9F38A4B56792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Straight Connector 33">
              <a:extLst>
                <a:ext uri="{FF2B5EF4-FFF2-40B4-BE49-F238E27FC236}">
                  <a16:creationId xmlns:a16="http://schemas.microsoft.com/office/drawing/2014/main" id="{9E1ADF7E-0839-349B-E894-3CE60580A937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traight Connector 34">
              <a:extLst>
                <a:ext uri="{FF2B5EF4-FFF2-40B4-BE49-F238E27FC236}">
                  <a16:creationId xmlns:a16="http://schemas.microsoft.com/office/drawing/2014/main" id="{31D2E4BF-D6F3-6BCD-B75E-40FBC685995A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traight Connector 39">
              <a:extLst>
                <a:ext uri="{FF2B5EF4-FFF2-40B4-BE49-F238E27FC236}">
                  <a16:creationId xmlns:a16="http://schemas.microsoft.com/office/drawing/2014/main" id="{8AAA0440-FB93-B601-F039-7D9B51701150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Straight Connector 40">
              <a:extLst>
                <a:ext uri="{FF2B5EF4-FFF2-40B4-BE49-F238E27FC236}">
                  <a16:creationId xmlns:a16="http://schemas.microsoft.com/office/drawing/2014/main" id="{E9759733-CA8C-E5F4-7E2F-17D5691EDEB9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Straight Connector 43">
              <a:extLst>
                <a:ext uri="{FF2B5EF4-FFF2-40B4-BE49-F238E27FC236}">
                  <a16:creationId xmlns:a16="http://schemas.microsoft.com/office/drawing/2014/main" id="{5E6176F4-6B94-383B-D226-060813DC0360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traight Connector 29">
              <a:extLst>
                <a:ext uri="{FF2B5EF4-FFF2-40B4-BE49-F238E27FC236}">
                  <a16:creationId xmlns:a16="http://schemas.microsoft.com/office/drawing/2014/main" id="{2AF0C82E-5C8B-52D9-F250-9AB1ED48C83A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traight Connector 16">
              <a:extLst>
                <a:ext uri="{FF2B5EF4-FFF2-40B4-BE49-F238E27FC236}">
                  <a16:creationId xmlns:a16="http://schemas.microsoft.com/office/drawing/2014/main" id="{47522B4F-3F19-BBD2-7B84-69C80BB458A6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75916" y="92074"/>
            <a:ext cx="11206484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375916" y="1600200"/>
            <a:ext cx="11206484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CA6A96D-26B4-5B37-7A45-316A78A51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124" y="6492875"/>
            <a:ext cx="52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4" r:id="rId2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  <a:sym typeface="Segoe U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6A20F6-CAA7-75F3-6888-50DAFFFEAC55}"/>
              </a:ext>
            </a:extLst>
          </p:cNvPr>
          <p:cNvSpPr txBox="1"/>
          <p:nvPr/>
        </p:nvSpPr>
        <p:spPr>
          <a:xfrm>
            <a:off x="10048973" y="224357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dirty="0"/>
          </a:p>
        </p:txBody>
      </p:sp>
      <p:pic>
        <p:nvPicPr>
          <p:cNvPr id="9" name="Picture Placeholder 5" descr="Red triangular flags at sea">
            <a:extLst>
              <a:ext uri="{FF2B5EF4-FFF2-40B4-BE49-F238E27FC236}">
                <a16:creationId xmlns:a16="http://schemas.microsoft.com/office/drawing/2014/main" id="{7633FE91-7B1D-F8E6-7067-E4EB98091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8" b="11410"/>
          <a:stretch/>
        </p:blipFill>
        <p:spPr>
          <a:xfrm>
            <a:off x="844550" y="2664820"/>
            <a:ext cx="2520950" cy="994939"/>
          </a:xfrm>
          <a:prstGeom prst="rect">
            <a:avLst/>
          </a:prstGeom>
        </p:spPr>
      </p:pic>
      <p:pic>
        <p:nvPicPr>
          <p:cNvPr id="10" name="Picture Placeholder 7" descr="Woman wearing futuristic smart glasses">
            <a:extLst>
              <a:ext uri="{FF2B5EF4-FFF2-40B4-BE49-F238E27FC236}">
                <a16:creationId xmlns:a16="http://schemas.microsoft.com/office/drawing/2014/main" id="{2A0B7243-3455-14A1-0B11-D8B9AC3129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2" b="17796"/>
          <a:stretch/>
        </p:blipFill>
        <p:spPr>
          <a:xfrm>
            <a:off x="3517900" y="2664820"/>
            <a:ext cx="2524314" cy="994939"/>
          </a:xfrm>
          <a:prstGeom prst="rect">
            <a:avLst/>
          </a:prstGeom>
        </p:spPr>
      </p:pic>
      <p:pic>
        <p:nvPicPr>
          <p:cNvPr id="13" name="Picture Placeholder 19" descr="Young woman thinking">
            <a:extLst>
              <a:ext uri="{FF2B5EF4-FFF2-40B4-BE49-F238E27FC236}">
                <a16:creationId xmlns:a16="http://schemas.microsoft.com/office/drawing/2014/main" id="{AD38E054-BDBD-472D-F2FF-241B0E98C6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8" b="20918"/>
          <a:stretch/>
        </p:blipFill>
        <p:spPr>
          <a:xfrm>
            <a:off x="6194613" y="2664820"/>
            <a:ext cx="2562803" cy="994939"/>
          </a:xfrm>
          <a:prstGeom prst="rect">
            <a:avLst/>
          </a:prstGeom>
        </p:spPr>
      </p:pic>
      <p:pic>
        <p:nvPicPr>
          <p:cNvPr id="15" name="Picture Placeholder 21" descr="Closeup of hand pointing to line in book">
            <a:extLst>
              <a:ext uri="{FF2B5EF4-FFF2-40B4-BE49-F238E27FC236}">
                <a16:creationId xmlns:a16="http://schemas.microsoft.com/office/drawing/2014/main" id="{77B35008-1654-295A-4F64-2B65E41731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8" b="11560"/>
          <a:stretch/>
        </p:blipFill>
        <p:spPr>
          <a:xfrm>
            <a:off x="8902479" y="2664819"/>
            <a:ext cx="2524314" cy="9949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BCDE5D-7241-5A07-5F3B-8C2471BB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Situational Awareness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430EEB-2F46-C30C-00E1-F1B8318F9E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ea typeface="Aptos" panose="020F0502020204030204" pitchFamily="34" charset="0"/>
              </a:rPr>
              <a:t>Stop: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ptos" panose="020F050202020403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400" dirty="0"/>
              <a:t>Pause and take a moment before proceeding with any task. Avoid rushing into situations without considering potential risks.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6DEE71-8EE9-4798-5CED-FAEF8BC299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Look:</a:t>
            </a:r>
          </a:p>
          <a:p>
            <a:pPr marL="0" indent="0">
              <a:spcBef>
                <a:spcPts val="120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400" dirty="0"/>
              <a:t>Scan your environment for hazards, obstacles, and changes. Pay attention to details that might impact your safety.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3B68EE-A6EC-14A5-7DA3-55B69F1B12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Assess:</a:t>
            </a:r>
          </a:p>
          <a:p>
            <a:pPr marL="0" indent="0">
              <a:spcBef>
                <a:spcPts val="120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400" dirty="0"/>
              <a:t>Evaluate the situation by analyzing the risks and possible outcomes. Consider alternative approaches or actions.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0F1E8D-E104-A77E-ABB1-EB60970149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ea typeface="Aptos" panose="020F0502020204030204" pitchFamily="34" charset="0"/>
                <a:cs typeface="Segoe UI" panose="020B0502040204020203" pitchFamily="34" charset="0"/>
              </a:rPr>
              <a:t>Manage: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400" dirty="0"/>
              <a:t>Take proactive steps to address risks and make informed decisions. Implement necessary safety measures to mitigate potential dangers.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77FCB52-C9E8-9AB9-B5B0-CCE178BFD7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5292" y="1818664"/>
            <a:ext cx="10170474" cy="704546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>
                <a:solidFill>
                  <a:schemeClr val="tx1"/>
                </a:solidFill>
              </a:rPr>
              <a:t>Heighten situational awareness and empower yourself </a:t>
            </a:r>
            <a:r>
              <a:rPr lang="en-US" sz="1600" b="0" dirty="0"/>
              <a:t>to minimize risks, make </a:t>
            </a:r>
            <a:r>
              <a:rPr lang="en-US" sz="1600" b="0" dirty="0">
                <a:solidFill>
                  <a:schemeClr val="tx1"/>
                </a:solidFill>
              </a:rPr>
              <a:t>well-informed choices, and contribute to a safer work environment using four simple steps.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0A01320-998B-66C4-8AE7-F3738994E2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4084" y="1215101"/>
            <a:ext cx="9701841" cy="524202"/>
          </a:xfrm>
        </p:spPr>
        <p:txBody>
          <a:bodyPr/>
          <a:lstStyle/>
          <a:p>
            <a:r>
              <a:rPr lang="en-US" sz="2400" u="none" strike="noStrike" dirty="0">
                <a:solidFill>
                  <a:srgbClr val="000000"/>
                </a:solidFill>
                <a:effectLst/>
              </a:rPr>
              <a:t> Using the SLAM technique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613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5">
      <a:dk1>
        <a:srgbClr val="000000"/>
      </a:dk1>
      <a:lt1>
        <a:srgbClr val="FFFFFF"/>
      </a:lt1>
      <a:dk2>
        <a:srgbClr val="A7A7A7"/>
      </a:dk2>
      <a:lt2>
        <a:srgbClr val="E2C5AB"/>
      </a:lt2>
      <a:accent1>
        <a:srgbClr val="233D6C"/>
      </a:accent1>
      <a:accent2>
        <a:srgbClr val="45BBA5"/>
      </a:accent2>
      <a:accent3>
        <a:srgbClr val="FBAF2C"/>
      </a:accent3>
      <a:accent4>
        <a:srgbClr val="FFC000"/>
      </a:accent4>
      <a:accent5>
        <a:srgbClr val="FA4F35"/>
      </a:accent5>
      <a:accent6>
        <a:srgbClr val="FC958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S_OHS Deck_R4.pptx" id="{77DDD3FD-B727-4BDD-A461-4A0B023098AE}" vid="{26F338C0-7C6D-4571-B8BB-9D4CD9D36A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7FEF5324AFC4B95288B82912D0F51" ma:contentTypeVersion="9" ma:contentTypeDescription="Create a new document." ma:contentTypeScope="" ma:versionID="80ddc962b6db6f8c85a5553a64085466">
  <xsd:schema xmlns:xsd="http://www.w3.org/2001/XMLSchema" xmlns:xs="http://www.w3.org/2001/XMLSchema" xmlns:p="http://schemas.microsoft.com/office/2006/metadata/properties" xmlns:ns1="http://schemas.microsoft.com/sharepoint/v3" xmlns:ns2="6d78d3f8-3e32-4f60-8aaa-4620e3982db2" targetNamespace="http://schemas.microsoft.com/office/2006/metadata/properties" ma:root="true" ma:fieldsID="e80f7a7f92e36799953a9ea096e82254" ns1:_="" ns2:_="">
    <xsd:import namespace="http://schemas.microsoft.com/sharepoint/v3"/>
    <xsd:import namespace="6d78d3f8-3e32-4f60-8aaa-4620e3982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d3f8-3e32-4f60-8aaa-4620e3982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562D26-0AEB-40AA-81A0-F9B99A2C30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9E746-8BA5-488E-83FA-B82276754F01}">
  <ds:schemaRefs>
    <ds:schemaRef ds:uri="7f2428db-0e75-462e-b9e2-e32af1eea7a5"/>
    <ds:schemaRef ds:uri="cc2aa0cd-8924-449b-8ec4-891aac11e1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8329C9-D426-42A1-863B-15D2971C5BA7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121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-webkit-standard</vt:lpstr>
      <vt:lpstr>Aptos</vt:lpstr>
      <vt:lpstr>Arial</vt:lpstr>
      <vt:lpstr>Helvetica</vt:lpstr>
      <vt:lpstr>Segoe UI</vt:lpstr>
      <vt:lpstr>Segoe UI Light</vt:lpstr>
      <vt:lpstr>Segoe UI Semibold</vt:lpstr>
      <vt:lpstr>1_Office Theme</vt:lpstr>
      <vt:lpstr>Situational Awareness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Nelson (SGS NORTH AMERICA INC)</dc:creator>
  <cp:lastModifiedBy>Daniel Fernández Alvarado</cp:lastModifiedBy>
  <cp:revision>4</cp:revision>
  <cp:lastPrinted>2024-01-16T18:00:16Z</cp:lastPrinted>
  <dcterms:created xsi:type="dcterms:W3CDTF">2023-10-03T19:32:06Z</dcterms:created>
  <dcterms:modified xsi:type="dcterms:W3CDTF">2024-01-18T23:00:45Z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0x010100A4C7FEF5324AFC4B95288B82912D0F51</vt:lpwstr>
  </property>
  <property fmtid="{D5CDD505-2E9C-101B-9397-08002B2CF9AE}" pid="3" name="MediaServiceImageTags">
    <vt:lpwstr/>
  </property>
  <property fmtid="{D5CDD505-2E9C-101B-9397-08002B2CF9AE}" pid="4" name="Order">
    <vt:r8>215600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